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ags/tag8.xml" ContentType="application/vnd.openxmlformats-officedocument.presentationml.tags+xml"/>
  <Override PartName="/ppt/tags/tag140.xml" ContentType="application/vnd.openxmlformats-officedocument.presentationml.tag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216.xml" ContentType="application/vnd.openxmlformats-officedocument.presentationml.tags+xml"/>
  <Default Extension="xml" ContentType="application/xml"/>
  <Override PartName="/ppt/slides/slide50.xml" ContentType="application/vnd.openxmlformats-officedocument.presentationml.slide+xml"/>
  <Override PartName="/ppt/tags/tag38.xml" ContentType="application/vnd.openxmlformats-officedocument.presentationml.tags+xml"/>
  <Override PartName="/ppt/notesSlides/notesSlide16.xml" ContentType="application/vnd.openxmlformats-officedocument.presentationml.notesSlide+xml"/>
  <Override PartName="/ppt/tags/tag85.xml" ContentType="application/vnd.openxmlformats-officedocument.presentationml.tags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notesSlides/notesSlide41.xml" ContentType="application/vnd.openxmlformats-officedocument.presentationml.notesSlide+xml"/>
  <Override PartName="/ppt/tags/tag178.xml" ContentType="application/vnd.openxmlformats-officedocument.presentationml.tags+xml"/>
  <Override PartName="/ppt/notesSlides/notesSlide52.xml" ContentType="application/vnd.openxmlformats-officedocument.presentationml.notesSlide+xml"/>
  <Override PartName="/ppt/tags/tag230.xml" ContentType="application/vnd.openxmlformats-officedocument.presentationml.tags+xml"/>
  <Override PartName="/ppt/tags/tag52.xml" ContentType="application/vnd.openxmlformats-officedocument.presentationml.tags+xml"/>
  <Override PartName="/ppt/notesSlides/notesSlide30.xml" ContentType="application/vnd.openxmlformats-officedocument.presentationml.notesSlide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167.xml" ContentType="application/vnd.openxmlformats-officedocument.presentationml.tags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tags/tag30.xml" ContentType="application/vnd.openxmlformats-officedocument.presentationml.tags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tags/tag68.xml" ContentType="application/vnd.openxmlformats-officedocument.presentationml.tags+xml"/>
  <Override PartName="/ppt/notesSlides/notesSlide46.xml" ContentType="application/vnd.openxmlformats-officedocument.presentationml.notesSlide+xml"/>
  <Override PartName="/ppt/tags/tag224.xml" ContentType="application/vnd.openxmlformats-officedocument.presentationml.tags+xml"/>
  <Override PartName="/ppt/tags/tag235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213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197.xml" ContentType="application/vnd.openxmlformats-officedocument.presentationml.tags+xml"/>
  <Override PartName="/ppt/tags/tag202.xml" ContentType="application/vnd.openxmlformats-officedocument.presentationml.tags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tags/tag106.xml" ContentType="application/vnd.openxmlformats-officedocument.presentationml.tags+xml"/>
  <Override PartName="/ppt/tags/tag142.xml" ContentType="application/vnd.openxmlformats-officedocument.presentationml.tags+xml"/>
  <Override PartName="/ppt/tags/tag153.xml" ContentType="application/vnd.openxmlformats-officedocument.presentationml.tags+xml"/>
  <Override PartName="/ppt/slides/slide38.xml" ContentType="application/vnd.openxmlformats-officedocument.presentationml.slide+xml"/>
  <Override PartName="/ppt/tags/tag131.xml" ContentType="application/vnd.openxmlformats-officedocument.presentationml.tags+xml"/>
  <Override PartName="/ppt/tags/tag229.xml" ContentType="application/vnd.openxmlformats-officedocument.presentationml.tag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notesSlides/notesSlide29.xml" ContentType="application/vnd.openxmlformats-officedocument.presentationml.notesSlide+xml"/>
  <Override PartName="/ppt/tags/tag120.xml" ContentType="application/vnd.openxmlformats-officedocument.presentationml.tags+xml"/>
  <Override PartName="/ppt/tags/tag207.xml" ContentType="application/vnd.openxmlformats-officedocument.presentationml.tags+xml"/>
  <Override PartName="/ppt/tags/tag218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tags/tag87.xml" ContentType="application/vnd.openxmlformats-officedocument.presentationml.tags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232.xml" ContentType="application/vnd.openxmlformats-officedocument.presentationml.tags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notesSlides/notesSlide32.xml" ContentType="application/vnd.openxmlformats-officedocument.presentationml.notesSlide+xml"/>
  <Override PartName="/ppt/tags/tag158.xml" ContentType="application/vnd.openxmlformats-officedocument.presentationml.tags+xml"/>
  <Override PartName="/ppt/tags/tag169.xml" ContentType="application/vnd.openxmlformats-officedocument.presentationml.tags+xml"/>
  <Override PartName="/ppt/tags/tag210.xml" ContentType="application/vnd.openxmlformats-officedocument.presentationml.tags+xml"/>
  <Override PartName="/ppt/tags/tag221.xml" ContentType="application/vnd.openxmlformats-officedocument.presentationml.tags+xml"/>
  <Override PartName="/ppt/notesSlides/notesSlide9.xml" ContentType="application/vnd.openxmlformats-officedocument.presentationml.notesSlide+xml"/>
  <Override PartName="/ppt/tags/tag43.xml" ContentType="application/vnd.openxmlformats-officedocument.presentationml.tags+xml"/>
  <Override PartName="/ppt/notesSlides/notesSlide21.xml" ContentType="application/vnd.openxmlformats-officedocument.presentationml.notesSlide+xml"/>
  <Override PartName="/ppt/tags/tag90.xml" ContentType="application/vnd.openxmlformats-officedocument.presentationml.tags+xml"/>
  <Override PartName="/ppt/tags/tag147.xml" ContentType="application/vnd.openxmlformats-officedocument.presentationml.tags+xml"/>
  <Override PartName="/ppt/tags/tag194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61.xml" ContentType="application/vnd.openxmlformats-officedocument.presentationml.tags+xml"/>
  <Override PartName="/ppt/tags/tag172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tags/tag150.xml" ContentType="application/vnd.openxmlformats-officedocument.presentationml.tags+xml"/>
  <Override PartName="/ppt/notesSlides/notesSlide59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48.xml" ContentType="application/vnd.openxmlformats-officedocument.presentationml.notesSlide+xml"/>
  <Override PartName="/ppt/tags/tag226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tags/tag59.xml" ContentType="application/vnd.openxmlformats-officedocument.presentationml.tags+xml"/>
  <Override PartName="/ppt/notesSlides/notesSlide37.xml" ContentType="application/vnd.openxmlformats-officedocument.presentationml.notesSlide+xml"/>
  <Override PartName="/ppt/tags/tag215.xml" ContentType="application/vnd.openxmlformats-officedocument.presentationml.tags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notesSlides/notesSlide15.xml" ContentType="application/vnd.openxmlformats-officedocument.presentationml.notesSlide+xml"/>
  <Override PartName="/ppt/tags/tag84.xml" ContentType="application/vnd.openxmlformats-officedocument.presentationml.tags+xml"/>
  <Override PartName="/ppt/notesSlides/notesSlide26.xml" ContentType="application/vnd.openxmlformats-officedocument.presentationml.notesSlide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tags/tag199.xml" ContentType="application/vnd.openxmlformats-officedocument.presentationml.tags+xml"/>
  <Override PartName="/ppt/tags/tag204.xml" ContentType="application/vnd.openxmlformats-officedocument.presentationml.tags+xml"/>
  <Override PartName="/ppt/notesSlides/notesSlide62.xml" ContentType="application/vnd.openxmlformats-officedocument.presentationml.notesSlide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73.xml" ContentType="application/vnd.openxmlformats-officedocument.presentationml.tags+xml"/>
  <Override PartName="/ppt/tags/tag177.xml" ContentType="application/vnd.openxmlformats-officedocument.presentationml.tags+xml"/>
  <Override PartName="/ppt/notesSlides/notesSlide51.xml" ContentType="application/vnd.openxmlformats-officedocument.presentationml.notesSlide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tags/tag119.xml" ContentType="application/vnd.openxmlformats-officedocument.presentationml.tags+xml"/>
  <Override PartName="/ppt/notesSlides/notesSlide40.xml" ContentType="application/vnd.openxmlformats-officedocument.presentationml.notesSlide+xml"/>
  <Override PartName="/ppt/tags/tag166.xml" ContentType="application/vnd.openxmlformats-officedocument.presentationml.tags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55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80.xml" ContentType="application/vnd.openxmlformats-officedocument.presentationml.tags+xml"/>
  <Override PartName="/ppt/tags/tag191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tags/tag209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notesSlides/notesSlide45.xml" ContentType="application/vnd.openxmlformats-officedocument.presentationml.notesSlide+xml"/>
  <Override PartName="/ppt/tags/tag234.xml" ContentType="application/vnd.openxmlformats-officedocument.presentationml.tags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notesSlides/notesSlide34.xml" ContentType="application/vnd.openxmlformats-officedocument.presentationml.notesSlide+xml"/>
  <Override PartName="/ppt/tags/tag223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tags/tag45.xml" ContentType="application/vnd.openxmlformats-officedocument.presentationml.tags+xml"/>
  <Override PartName="/ppt/notesSlides/notesSlide23.xml" ContentType="application/vnd.openxmlformats-officedocument.presentationml.notesSlide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tags/tag201.xml" ContentType="application/vnd.openxmlformats-officedocument.presentationml.tags+xml"/>
  <Override PartName="/ppt/tags/tag212.xml" ContentType="application/vnd.openxmlformats-officedocument.presentationml.tags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tags/tag141.xml" ContentType="application/vnd.openxmlformats-officedocument.presentationml.tags+xml"/>
  <Override PartName="/ppt/tags/tag228.xml" ContentType="application/vnd.openxmlformats-officedocument.presentationml.tag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notesSlides/notesSlide39.xml" ContentType="application/vnd.openxmlformats-officedocument.presentationml.notesSlide+xml"/>
  <Override PartName="/ppt/tags/tag217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notesSlides/notesSlide17.xml" ContentType="application/vnd.openxmlformats-officedocument.presentationml.notesSlide+xml"/>
  <Override PartName="/ppt/tags/tag86.xml" ContentType="application/vnd.openxmlformats-officedocument.presentationml.tags+xml"/>
  <Override PartName="/ppt/notesSlides/notesSlide28.xml" ContentType="application/vnd.openxmlformats-officedocument.presentationml.notesSlide+xml"/>
  <Override PartName="/ppt/tags/tag97.xml" ContentType="application/vnd.openxmlformats-officedocument.presentationml.tags+xml"/>
  <Override PartName="/ppt/tags/tag206.xml" ContentType="application/vnd.openxmlformats-officedocument.presentationml.tags+xml"/>
  <Override PartName="/ppt/notesSlides/notesSlide64.xml" ContentType="application/vnd.openxmlformats-officedocument.presentationml.notes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tags/tag179.xml" ContentType="application/vnd.openxmlformats-officedocument.presentationml.tags+xml"/>
  <Override PartName="/ppt/notesSlides/notesSlide53.xml" ContentType="application/vnd.openxmlformats-officedocument.presentationml.notesSlide+xml"/>
  <Override PartName="/ppt/tags/tag231.xml" ContentType="application/vnd.openxmlformats-officedocument.presentationml.tags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notesSlides/notesSlide42.xml" ContentType="application/vnd.openxmlformats-officedocument.presentationml.notesSlide+xml"/>
  <Override PartName="/ppt/tags/tag168.xml" ContentType="application/vnd.openxmlformats-officedocument.presentationml.tags+xml"/>
  <Override PartName="/ppt/tags/tag220.xml" ContentType="application/vnd.openxmlformats-officedocument.presentationml.tags+xml"/>
  <Default Extension="wdp" ContentType="image/vnd.ms-photo"/>
  <Override PartName="/ppt/notesSlides/notesSlide8.xml" ContentType="application/vnd.openxmlformats-officedocument.presentationml.notesSlide+xml"/>
  <Override PartName="/ppt/tags/tag5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57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82.xml" ContentType="application/vnd.openxmlformats-officedocument.presentationml.tags+xml"/>
  <Override PartName="/ppt/tags/tag193.xml" ContentType="application/vnd.openxmlformats-officedocument.presentationml.tags+xml"/>
  <Override PartName="/ppt/tags/tag20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tags/tag102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34.xml" ContentType="application/vnd.openxmlformats-officedocument.presentationml.slide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notesSlides/notesSlide36.xml" ContentType="application/vnd.openxmlformats-officedocument.presentationml.notesSlide+xml"/>
  <Override PartName="/ppt/tags/tag225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tags/tag47.xml" ContentType="application/vnd.openxmlformats-officedocument.presentationml.tags+xml"/>
  <Override PartName="/ppt/notesSlides/notesSlide25.xml" ContentType="application/vnd.openxmlformats-officedocument.presentationml.notesSlide+xml"/>
  <Override PartName="/ppt/tags/tag94.xml" ContentType="application/vnd.openxmlformats-officedocument.presentationml.tags+xml"/>
  <Override PartName="/ppt/tags/tag198.xml" ContentType="application/vnd.openxmlformats-officedocument.presentationml.tags+xml"/>
  <Override PartName="/ppt/tags/tag203.xml" ContentType="application/vnd.openxmlformats-officedocument.presentationml.tags+xml"/>
  <Override PartName="/ppt/tags/tag21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tags/tag187.xml" ContentType="application/vnd.openxmlformats-officedocument.presentationml.tags+xml"/>
  <Override PartName="/ppt/notesSlides/notesSlide61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notesSlides/notesSlide50.xml" ContentType="application/vnd.openxmlformats-officedocument.presentationml.notesSlide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54.xml" ContentType="application/vnd.openxmlformats-officedocument.presentationml.tags+xml"/>
  <Override PartName="/ppt/notesSlides/notesSlide5.xml" ContentType="application/vnd.openxmlformats-officedocument.presentationml.notesSlide+xml"/>
  <Override PartName="/ppt/tags/tag143.xml" ContentType="application/vnd.openxmlformats-officedocument.presentationml.tags+xml"/>
  <Override PartName="/ppt/tags/tag190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ags/tag132.xml" ContentType="application/vnd.openxmlformats-officedocument.presentationml.tags+xml"/>
  <Override PartName="/ppt/tags/tag219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tags/tag208.xml" ContentType="application/vnd.openxmlformats-officedocument.presentationml.tags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tags/tag233.xml" ContentType="application/vnd.openxmlformats-officedocument.presentationml.tags+xml"/>
  <Override PartName="/ppt/notesSlides/notesSlide55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notesSlides/notesSlide44.xml" ContentType="application/vnd.openxmlformats-officedocument.presentationml.notesSlide+xml"/>
  <Override PartName="/ppt/tags/tag222.xml" ContentType="application/vnd.openxmlformats-officedocument.presentationml.tags+xml"/>
  <Override PartName="/ppt/slides/slide20.xml" ContentType="application/vnd.openxmlformats-officedocument.presentationml.slide+xml"/>
  <Override PartName="/ppt/tags/tag55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59.xml" ContentType="application/vnd.openxmlformats-officedocument.presentationml.tags+xml"/>
  <Override PartName="/ppt/tags/tag211.xml" ContentType="application/vnd.openxmlformats-officedocument.presentationml.tags+xml"/>
  <Override PartName="/ppt/notesSlides/notesSlide11.xml" ContentType="application/vnd.openxmlformats-officedocument.presentationml.notesSlide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tags/tag22.xml" ContentType="application/vnd.openxmlformats-officedocument.presentationml.tags+xml"/>
  <Override PartName="/ppt/tags/tag126.xml" ContentType="application/vnd.openxmlformats-officedocument.presentationml.tags+xml"/>
  <Override PartName="/ppt/tags/tag173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62.xml" ContentType="application/vnd.openxmlformats-officedocument.presentationml.tags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104.xml" ContentType="application/vnd.openxmlformats-officedocument.presentationml.tags+xml"/>
  <Override PartName="/ppt/tags/tag151.xml" ContentType="application/vnd.openxmlformats-officedocument.presentationml.tags+xml"/>
  <Override PartName="/ppt/slides/slide36.xml" ContentType="application/vnd.openxmlformats-officedocument.presentationml.slide+xml"/>
  <Override PartName="/ppt/notesSlides/notesSlide49.xml" ContentType="application/vnd.openxmlformats-officedocument.presentationml.notesSlide+xml"/>
  <Override PartName="/ppt/tags/tag227.xml" ContentType="application/vnd.openxmlformats-officedocument.presentationml.tags+xml"/>
  <Override PartName="/ppt/tags/tag49.xml" ContentType="application/vnd.openxmlformats-officedocument.presentationml.tags+xml"/>
  <Override PartName="/ppt/notesSlides/notesSlide27.xml" ContentType="application/vnd.openxmlformats-officedocument.presentationml.notesSlide+xml"/>
  <Override PartName="/ppt/tags/tag96.xml" ContentType="application/vnd.openxmlformats-officedocument.presentationml.tags+xml"/>
  <Override PartName="/ppt/tags/tag205.xml" ContentType="application/vnd.openxmlformats-officedocument.presentationml.tags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189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60" r:id="rId2"/>
  </p:sldMasterIdLst>
  <p:notesMasterIdLst>
    <p:notesMasterId r:id="rId67"/>
  </p:notesMasterIdLst>
  <p:sldIdLst>
    <p:sldId id="258" r:id="rId3"/>
    <p:sldId id="256" r:id="rId4"/>
    <p:sldId id="310" r:id="rId5"/>
    <p:sldId id="317" r:id="rId6"/>
    <p:sldId id="296" r:id="rId7"/>
    <p:sldId id="291" r:id="rId8"/>
    <p:sldId id="292" r:id="rId9"/>
    <p:sldId id="305" r:id="rId10"/>
    <p:sldId id="309" r:id="rId11"/>
    <p:sldId id="326" r:id="rId12"/>
    <p:sldId id="293" r:id="rId13"/>
    <p:sldId id="318" r:id="rId14"/>
    <p:sldId id="359" r:id="rId15"/>
    <p:sldId id="281" r:id="rId16"/>
    <p:sldId id="411" r:id="rId17"/>
    <p:sldId id="338" r:id="rId18"/>
    <p:sldId id="339" r:id="rId19"/>
    <p:sldId id="340" r:id="rId20"/>
    <p:sldId id="412" r:id="rId21"/>
    <p:sldId id="343" r:id="rId22"/>
    <p:sldId id="385" r:id="rId23"/>
    <p:sldId id="345" r:id="rId24"/>
    <p:sldId id="347" r:id="rId25"/>
    <p:sldId id="352" r:id="rId26"/>
    <p:sldId id="369" r:id="rId27"/>
    <p:sldId id="387" r:id="rId28"/>
    <p:sldId id="388" r:id="rId29"/>
    <p:sldId id="389" r:id="rId30"/>
    <p:sldId id="390" r:id="rId31"/>
    <p:sldId id="391" r:id="rId32"/>
    <p:sldId id="392" r:id="rId33"/>
    <p:sldId id="351" r:id="rId34"/>
    <p:sldId id="350" r:id="rId35"/>
    <p:sldId id="413" r:id="rId36"/>
    <p:sldId id="358" r:id="rId37"/>
    <p:sldId id="354" r:id="rId38"/>
    <p:sldId id="356" r:id="rId39"/>
    <p:sldId id="357" r:id="rId40"/>
    <p:sldId id="414" r:id="rId41"/>
    <p:sldId id="301" r:id="rId42"/>
    <p:sldId id="394" r:id="rId43"/>
    <p:sldId id="395" r:id="rId44"/>
    <p:sldId id="400" r:id="rId45"/>
    <p:sldId id="396" r:id="rId46"/>
    <p:sldId id="397" r:id="rId47"/>
    <p:sldId id="398" r:id="rId48"/>
    <p:sldId id="399" r:id="rId49"/>
    <p:sldId id="415" r:id="rId50"/>
    <p:sldId id="333" r:id="rId51"/>
    <p:sldId id="353" r:id="rId52"/>
    <p:sldId id="416" r:id="rId53"/>
    <p:sldId id="404" r:id="rId54"/>
    <p:sldId id="405" r:id="rId55"/>
    <p:sldId id="403" r:id="rId56"/>
    <p:sldId id="417" r:id="rId57"/>
    <p:sldId id="302" r:id="rId58"/>
    <p:sldId id="368" r:id="rId59"/>
    <p:sldId id="373" r:id="rId60"/>
    <p:sldId id="376" r:id="rId61"/>
    <p:sldId id="371" r:id="rId62"/>
    <p:sldId id="381" r:id="rId63"/>
    <p:sldId id="379" r:id="rId64"/>
    <p:sldId id="372" r:id="rId65"/>
    <p:sldId id="308" r:id="rId66"/>
  </p:sldIdLst>
  <p:sldSz cx="12190413" cy="6858000"/>
  <p:notesSz cx="6858000" cy="9144000"/>
  <p:custDataLst>
    <p:tags r:id="rId6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B4F"/>
    <a:srgbClr val="92929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33" autoAdjust="0"/>
    <p:restoredTop sz="50000" autoAdjust="0"/>
  </p:normalViewPr>
  <p:slideViewPr>
    <p:cSldViewPr>
      <p:cViewPr varScale="1">
        <p:scale>
          <a:sx n="31" d="100"/>
          <a:sy n="31" d="100"/>
        </p:scale>
        <p:origin x="-1722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93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gs" Target="tags/tag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ECC84-980B-480C-9CFF-5224B4B825D5}" type="datetimeFigureOut">
              <a:rPr lang="zh-CN" altLang="en-US" smtClean="0"/>
              <a:pPr/>
              <a:t>2017\10\8 Sunday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067DE-BE30-4B70-9D20-14012EEFEB5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33355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443418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83600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94251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09984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1087-C3FB-4108-9806-7C53EECEA5A7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0100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31923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1087-C3FB-4108-9806-7C53EECEA5A7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0100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470670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65803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 smtClean="0">
              <a:latin typeface="楷体_GB2312"/>
              <a:ea typeface="楷体_GB231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76082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1087-C3FB-4108-9806-7C53EECEA5A7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0100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02338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639917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9250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38604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 smtClean="0">
              <a:latin typeface="楷体_GB2312"/>
              <a:ea typeface="楷体_GB231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55702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631185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715969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196127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722822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93584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7947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602342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281919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zh-CN" sz="1200" kern="1200" dirty="0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  <a:cs typeface="楷体_GB231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090870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181810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40643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模板来自 </a:t>
            </a:r>
            <a:r>
              <a:rPr lang="en-US" altLang="zh-CN" smtClean="0"/>
              <a:t>http://docer.mysoeasy.com/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1087-C3FB-4108-9806-7C53EECEA5A7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01001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751040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375622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55370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450985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模板来自 </a:t>
            </a:r>
            <a:r>
              <a:rPr lang="en-US" altLang="zh-CN" smtClean="0"/>
              <a:t>http://docer.mysoeasy.com/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1087-C3FB-4108-9806-7C53EECEA5A7}" type="slidenum">
              <a:rPr lang="zh-CN" altLang="en-US" smtClean="0">
                <a:solidFill>
                  <a:prstClr val="black"/>
                </a:solidFill>
              </a:rPr>
              <a:pPr/>
              <a:t>38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0100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082121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723927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309166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222864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06784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2407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39958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114832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27337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模板来自 </a:t>
            </a:r>
            <a:r>
              <a:rPr lang="en-US" altLang="zh-CN" smtClean="0"/>
              <a:t>http://docer.mysoeasy.com/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1087-C3FB-4108-9806-7C53EECEA5A7}" type="slidenum">
              <a:rPr lang="zh-CN" altLang="en-US" smtClean="0">
                <a:solidFill>
                  <a:prstClr val="black"/>
                </a:solidFill>
              </a:rPr>
              <a:pPr/>
              <a:t>47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01001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17110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792753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866104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模板来自 </a:t>
            </a:r>
            <a:r>
              <a:rPr lang="en-US" altLang="zh-CN" smtClean="0"/>
              <a:t>http://docer.mysoeasy.com/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1087-C3FB-4108-9806-7C53EECEA5A7}" type="slidenum">
              <a:rPr lang="zh-CN" altLang="en-US" smtClean="0">
                <a:solidFill>
                  <a:prstClr val="black"/>
                </a:solidFill>
              </a:rPr>
              <a:pPr/>
              <a:t>50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01001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414497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750674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901637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模板来自 </a:t>
            </a:r>
            <a:r>
              <a:rPr lang="en-US" altLang="zh-CN" smtClean="0"/>
              <a:t>http://docer.mysoeasy.com/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1087-C3FB-4108-9806-7C53EECEA5A7}" type="slidenum">
              <a:rPr lang="zh-CN" altLang="en-US" smtClean="0">
                <a:solidFill>
                  <a:prstClr val="black"/>
                </a:solidFill>
              </a:rPr>
              <a:pPr/>
              <a:t>54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01001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10813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528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760956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80621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675870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500059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636118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627271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884485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34650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35420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69587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67DE-BE30-4B70-9D20-14012EEFEB5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38314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2" y="2130428"/>
            <a:ext cx="10361851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3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2017\10\8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2017\10\8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74641"/>
            <a:ext cx="2742843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2" y="274641"/>
            <a:ext cx="8025355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2017\10\8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2851" y="6534440"/>
            <a:ext cx="744585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9005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+mn-lt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1172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1492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3536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3226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1965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3689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0055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2017\10\8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9835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2346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9151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091" y="365125"/>
            <a:ext cx="10514231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0463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60" y="4406903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2017\10\8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2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2017\10\8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2017\10\8 Sunday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王亚楠\2016\大为 VI\ppt 设计\连接图\未标题-1-02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10631710" y="188640"/>
            <a:ext cx="1038964" cy="761170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2598" y="260648"/>
            <a:ext cx="10971372" cy="652934"/>
          </a:xfrm>
        </p:spPr>
        <p:txBody>
          <a:bodyPr>
            <a:normAutofit/>
          </a:bodyPr>
          <a:lstStyle>
            <a:lvl1pPr algn="l">
              <a:defRPr sz="3600">
                <a:latin typeface="华文宋体" pitchFamily="2" charset="-122"/>
                <a:ea typeface="华文宋体" pitchFamily="2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2017\10\8 Sunday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3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3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2017\10\8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2017\10\8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203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2017\10\8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9" y="6356353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 descr="背景-0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" y="6586886"/>
            <a:ext cx="12190413" cy="271154"/>
          </a:xfrm>
          <a:prstGeom prst="rect">
            <a:avLst/>
          </a:prstGeom>
        </p:spPr>
      </p:pic>
      <p:sp>
        <p:nvSpPr>
          <p:cNvPr id="9" name="灯片编号占位符 5"/>
          <p:cNvSpPr txBox="1">
            <a:spLocks/>
          </p:cNvSpPr>
          <p:nvPr/>
        </p:nvSpPr>
        <p:spPr>
          <a:xfrm>
            <a:off x="1369695" y="6599557"/>
            <a:ext cx="736600" cy="25336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pic>
        <p:nvPicPr>
          <p:cNvPr id="7" name="图片 6" descr="背景-0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6585405"/>
            <a:ext cx="12190413" cy="271154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870" y="6639505"/>
            <a:ext cx="1000861" cy="185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038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notesSlide" Target="../notesSlides/notesSlide13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tags" Target="../tags/tag43.xml"/><Relationship Id="rId26" Type="http://schemas.openxmlformats.org/officeDocument/2006/relationships/notesSlide" Target="../notesSlides/notesSlide15.xml"/><Relationship Id="rId3" Type="http://schemas.openxmlformats.org/officeDocument/2006/relationships/tags" Target="../tags/tag28.xml"/><Relationship Id="rId21" Type="http://schemas.openxmlformats.org/officeDocument/2006/relationships/tags" Target="../tags/tag46.xml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tags" Target="../tags/tag42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27.xml"/><Relationship Id="rId16" Type="http://schemas.openxmlformats.org/officeDocument/2006/relationships/tags" Target="../tags/tag41.xml"/><Relationship Id="rId20" Type="http://schemas.openxmlformats.org/officeDocument/2006/relationships/tags" Target="../tags/tag45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24" Type="http://schemas.openxmlformats.org/officeDocument/2006/relationships/tags" Target="../tags/tag49.xml"/><Relationship Id="rId5" Type="http://schemas.openxmlformats.org/officeDocument/2006/relationships/tags" Target="../tags/tag30.xml"/><Relationship Id="rId15" Type="http://schemas.openxmlformats.org/officeDocument/2006/relationships/tags" Target="../tags/tag40.xml"/><Relationship Id="rId23" Type="http://schemas.openxmlformats.org/officeDocument/2006/relationships/tags" Target="../tags/tag48.xml"/><Relationship Id="rId10" Type="http://schemas.openxmlformats.org/officeDocument/2006/relationships/tags" Target="../tags/tag35.xml"/><Relationship Id="rId19" Type="http://schemas.openxmlformats.org/officeDocument/2006/relationships/tags" Target="../tags/tag44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tags" Target="../tags/tag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tags" Target="../tags/tag62.xml"/><Relationship Id="rId18" Type="http://schemas.openxmlformats.org/officeDocument/2006/relationships/tags" Target="../tags/tag67.xml"/><Relationship Id="rId26" Type="http://schemas.openxmlformats.org/officeDocument/2006/relationships/notesSlide" Target="../notesSlides/notesSlide19.xml"/><Relationship Id="rId3" Type="http://schemas.openxmlformats.org/officeDocument/2006/relationships/tags" Target="../tags/tag52.xml"/><Relationship Id="rId21" Type="http://schemas.openxmlformats.org/officeDocument/2006/relationships/tags" Target="../tags/tag70.xml"/><Relationship Id="rId7" Type="http://schemas.openxmlformats.org/officeDocument/2006/relationships/tags" Target="../tags/tag56.xml"/><Relationship Id="rId12" Type="http://schemas.openxmlformats.org/officeDocument/2006/relationships/tags" Target="../tags/tag61.xml"/><Relationship Id="rId17" Type="http://schemas.openxmlformats.org/officeDocument/2006/relationships/tags" Target="../tags/tag66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51.xml"/><Relationship Id="rId16" Type="http://schemas.openxmlformats.org/officeDocument/2006/relationships/tags" Target="../tags/tag65.xml"/><Relationship Id="rId20" Type="http://schemas.openxmlformats.org/officeDocument/2006/relationships/tags" Target="../tags/tag69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tags" Target="../tags/tag60.xml"/><Relationship Id="rId24" Type="http://schemas.openxmlformats.org/officeDocument/2006/relationships/tags" Target="../tags/tag73.xml"/><Relationship Id="rId5" Type="http://schemas.openxmlformats.org/officeDocument/2006/relationships/tags" Target="../tags/tag54.xml"/><Relationship Id="rId15" Type="http://schemas.openxmlformats.org/officeDocument/2006/relationships/tags" Target="../tags/tag64.xml"/><Relationship Id="rId23" Type="http://schemas.openxmlformats.org/officeDocument/2006/relationships/tags" Target="../tags/tag72.xml"/><Relationship Id="rId10" Type="http://schemas.openxmlformats.org/officeDocument/2006/relationships/tags" Target="../tags/tag59.xml"/><Relationship Id="rId19" Type="http://schemas.openxmlformats.org/officeDocument/2006/relationships/tags" Target="../tags/tag68.xml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tags" Target="../tags/tag63.xml"/><Relationship Id="rId22" Type="http://schemas.openxmlformats.org/officeDocument/2006/relationships/tags" Target="../tags/tag7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tags" Target="../tags/tag86.xml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17" Type="http://schemas.openxmlformats.org/officeDocument/2006/relationships/notesSlide" Target="../notesSlides/notesSlide20.xml"/><Relationship Id="rId2" Type="http://schemas.openxmlformats.org/officeDocument/2006/relationships/tags" Target="../tags/tag75.xml"/><Relationship Id="rId16" Type="http://schemas.openxmlformats.org/officeDocument/2006/relationships/slideLayout" Target="../slideLayouts/slideLayout6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5" Type="http://schemas.openxmlformats.org/officeDocument/2006/relationships/tags" Target="../tags/tag78.xml"/><Relationship Id="rId15" Type="http://schemas.openxmlformats.org/officeDocument/2006/relationships/tags" Target="../tags/tag88.xml"/><Relationship Id="rId10" Type="http://schemas.openxmlformats.org/officeDocument/2006/relationships/tags" Target="../tags/tag83.xml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tags" Target="../tags/tag8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notesSlide" Target="../notesSlides/notesSlide34.xml"/><Relationship Id="rId3" Type="http://schemas.openxmlformats.org/officeDocument/2006/relationships/tags" Target="../tags/tag101.xml"/><Relationship Id="rId21" Type="http://schemas.openxmlformats.org/officeDocument/2006/relationships/tags" Target="../tags/tag119.xml"/><Relationship Id="rId7" Type="http://schemas.openxmlformats.org/officeDocument/2006/relationships/tags" Target="../tags/tag105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0" Type="http://schemas.openxmlformats.org/officeDocument/2006/relationships/tags" Target="../tags/tag118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tags" Target="../tags/tag109.xml"/><Relationship Id="rId24" Type="http://schemas.openxmlformats.org/officeDocument/2006/relationships/tags" Target="../tags/tag122.xml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10" Type="http://schemas.openxmlformats.org/officeDocument/2006/relationships/tags" Target="../tags/tag108.xml"/><Relationship Id="rId19" Type="http://schemas.openxmlformats.org/officeDocument/2006/relationships/tags" Target="../tags/tag117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13" Type="http://schemas.openxmlformats.org/officeDocument/2006/relationships/tags" Target="../tags/tag135.xml"/><Relationship Id="rId18" Type="http://schemas.openxmlformats.org/officeDocument/2006/relationships/slideLayout" Target="../slideLayouts/slideLayout6.xml"/><Relationship Id="rId3" Type="http://schemas.openxmlformats.org/officeDocument/2006/relationships/tags" Target="../tags/tag125.xml"/><Relationship Id="rId7" Type="http://schemas.openxmlformats.org/officeDocument/2006/relationships/tags" Target="../tags/tag129.xml"/><Relationship Id="rId12" Type="http://schemas.openxmlformats.org/officeDocument/2006/relationships/tags" Target="../tags/tag134.xml"/><Relationship Id="rId17" Type="http://schemas.openxmlformats.org/officeDocument/2006/relationships/tags" Target="../tags/tag139.xml"/><Relationship Id="rId2" Type="http://schemas.openxmlformats.org/officeDocument/2006/relationships/tags" Target="../tags/tag124.xml"/><Relationship Id="rId16" Type="http://schemas.openxmlformats.org/officeDocument/2006/relationships/tags" Target="../tags/tag138.xml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tags" Target="../tags/tag133.xml"/><Relationship Id="rId5" Type="http://schemas.openxmlformats.org/officeDocument/2006/relationships/tags" Target="../tags/tag127.xml"/><Relationship Id="rId15" Type="http://schemas.openxmlformats.org/officeDocument/2006/relationships/tags" Target="../tags/tag137.xml"/><Relationship Id="rId10" Type="http://schemas.openxmlformats.org/officeDocument/2006/relationships/tags" Target="../tags/tag132.xml"/><Relationship Id="rId19" Type="http://schemas.openxmlformats.org/officeDocument/2006/relationships/notesSlide" Target="../notesSlides/notesSlide35.xml"/><Relationship Id="rId4" Type="http://schemas.openxmlformats.org/officeDocument/2006/relationships/tags" Target="../tags/tag126.xml"/><Relationship Id="rId9" Type="http://schemas.openxmlformats.org/officeDocument/2006/relationships/tags" Target="../tags/tag131.xml"/><Relationship Id="rId14" Type="http://schemas.openxmlformats.org/officeDocument/2006/relationships/tags" Target="../tags/tag1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tags" Target="../tags/tag152.xml"/><Relationship Id="rId18" Type="http://schemas.openxmlformats.org/officeDocument/2006/relationships/tags" Target="../tags/tag157.xml"/><Relationship Id="rId26" Type="http://schemas.openxmlformats.org/officeDocument/2006/relationships/notesSlide" Target="../notesSlides/notesSlide39.xml"/><Relationship Id="rId3" Type="http://schemas.openxmlformats.org/officeDocument/2006/relationships/tags" Target="../tags/tag142.xml"/><Relationship Id="rId21" Type="http://schemas.openxmlformats.org/officeDocument/2006/relationships/tags" Target="../tags/tag160.xml"/><Relationship Id="rId7" Type="http://schemas.openxmlformats.org/officeDocument/2006/relationships/tags" Target="../tags/tag146.xml"/><Relationship Id="rId12" Type="http://schemas.openxmlformats.org/officeDocument/2006/relationships/tags" Target="../tags/tag151.xml"/><Relationship Id="rId17" Type="http://schemas.openxmlformats.org/officeDocument/2006/relationships/tags" Target="../tags/tag156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141.xml"/><Relationship Id="rId16" Type="http://schemas.openxmlformats.org/officeDocument/2006/relationships/tags" Target="../tags/tag155.xml"/><Relationship Id="rId20" Type="http://schemas.openxmlformats.org/officeDocument/2006/relationships/tags" Target="../tags/tag159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tags" Target="../tags/tag150.xml"/><Relationship Id="rId24" Type="http://schemas.openxmlformats.org/officeDocument/2006/relationships/tags" Target="../tags/tag163.xml"/><Relationship Id="rId5" Type="http://schemas.openxmlformats.org/officeDocument/2006/relationships/tags" Target="../tags/tag144.xml"/><Relationship Id="rId15" Type="http://schemas.openxmlformats.org/officeDocument/2006/relationships/tags" Target="../tags/tag154.xml"/><Relationship Id="rId23" Type="http://schemas.openxmlformats.org/officeDocument/2006/relationships/tags" Target="../tags/tag162.xml"/><Relationship Id="rId10" Type="http://schemas.openxmlformats.org/officeDocument/2006/relationships/tags" Target="../tags/tag149.xml"/><Relationship Id="rId19" Type="http://schemas.openxmlformats.org/officeDocument/2006/relationships/tags" Target="../tags/tag158.xml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tags" Target="../tags/tag153.xml"/><Relationship Id="rId22" Type="http://schemas.openxmlformats.org/officeDocument/2006/relationships/tags" Target="../tags/tag16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171.xml"/><Relationship Id="rId13" Type="http://schemas.openxmlformats.org/officeDocument/2006/relationships/tags" Target="../tags/tag176.xml"/><Relationship Id="rId18" Type="http://schemas.openxmlformats.org/officeDocument/2006/relationships/tags" Target="../tags/tag181.xml"/><Relationship Id="rId26" Type="http://schemas.openxmlformats.org/officeDocument/2006/relationships/notesSlide" Target="../notesSlides/notesSlide48.xml"/><Relationship Id="rId3" Type="http://schemas.openxmlformats.org/officeDocument/2006/relationships/tags" Target="../tags/tag166.xml"/><Relationship Id="rId21" Type="http://schemas.openxmlformats.org/officeDocument/2006/relationships/tags" Target="../tags/tag184.xml"/><Relationship Id="rId7" Type="http://schemas.openxmlformats.org/officeDocument/2006/relationships/tags" Target="../tags/tag170.xml"/><Relationship Id="rId12" Type="http://schemas.openxmlformats.org/officeDocument/2006/relationships/tags" Target="../tags/tag175.xml"/><Relationship Id="rId17" Type="http://schemas.openxmlformats.org/officeDocument/2006/relationships/tags" Target="../tags/tag180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165.xml"/><Relationship Id="rId16" Type="http://schemas.openxmlformats.org/officeDocument/2006/relationships/tags" Target="../tags/tag179.xml"/><Relationship Id="rId20" Type="http://schemas.openxmlformats.org/officeDocument/2006/relationships/tags" Target="../tags/tag183.xml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11" Type="http://schemas.openxmlformats.org/officeDocument/2006/relationships/tags" Target="../tags/tag174.xml"/><Relationship Id="rId24" Type="http://schemas.openxmlformats.org/officeDocument/2006/relationships/tags" Target="../tags/tag187.xml"/><Relationship Id="rId5" Type="http://schemas.openxmlformats.org/officeDocument/2006/relationships/tags" Target="../tags/tag168.xml"/><Relationship Id="rId15" Type="http://schemas.openxmlformats.org/officeDocument/2006/relationships/tags" Target="../tags/tag178.xml"/><Relationship Id="rId23" Type="http://schemas.openxmlformats.org/officeDocument/2006/relationships/tags" Target="../tags/tag186.xml"/><Relationship Id="rId10" Type="http://schemas.openxmlformats.org/officeDocument/2006/relationships/tags" Target="../tags/tag173.xml"/><Relationship Id="rId19" Type="http://schemas.openxmlformats.org/officeDocument/2006/relationships/tags" Target="../tags/tag182.xml"/><Relationship Id="rId4" Type="http://schemas.openxmlformats.org/officeDocument/2006/relationships/tags" Target="../tags/tag167.xml"/><Relationship Id="rId9" Type="http://schemas.openxmlformats.org/officeDocument/2006/relationships/tags" Target="../tags/tag172.xml"/><Relationship Id="rId14" Type="http://schemas.openxmlformats.org/officeDocument/2006/relationships/tags" Target="../tags/tag177.xml"/><Relationship Id="rId22" Type="http://schemas.openxmlformats.org/officeDocument/2006/relationships/tags" Target="../tags/tag18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195.xml"/><Relationship Id="rId13" Type="http://schemas.openxmlformats.org/officeDocument/2006/relationships/tags" Target="../tags/tag200.xml"/><Relationship Id="rId18" Type="http://schemas.openxmlformats.org/officeDocument/2006/relationships/tags" Target="../tags/tag205.xml"/><Relationship Id="rId26" Type="http://schemas.openxmlformats.org/officeDocument/2006/relationships/notesSlide" Target="../notesSlides/notesSlide51.xml"/><Relationship Id="rId3" Type="http://schemas.openxmlformats.org/officeDocument/2006/relationships/tags" Target="../tags/tag190.xml"/><Relationship Id="rId21" Type="http://schemas.openxmlformats.org/officeDocument/2006/relationships/tags" Target="../tags/tag208.xml"/><Relationship Id="rId7" Type="http://schemas.openxmlformats.org/officeDocument/2006/relationships/tags" Target="../tags/tag194.xml"/><Relationship Id="rId12" Type="http://schemas.openxmlformats.org/officeDocument/2006/relationships/tags" Target="../tags/tag199.xml"/><Relationship Id="rId17" Type="http://schemas.openxmlformats.org/officeDocument/2006/relationships/tags" Target="../tags/tag204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189.xml"/><Relationship Id="rId16" Type="http://schemas.openxmlformats.org/officeDocument/2006/relationships/tags" Target="../tags/tag203.xml"/><Relationship Id="rId20" Type="http://schemas.openxmlformats.org/officeDocument/2006/relationships/tags" Target="../tags/tag207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tags" Target="../tags/tag198.xml"/><Relationship Id="rId24" Type="http://schemas.openxmlformats.org/officeDocument/2006/relationships/tags" Target="../tags/tag211.xml"/><Relationship Id="rId5" Type="http://schemas.openxmlformats.org/officeDocument/2006/relationships/tags" Target="../tags/tag192.xml"/><Relationship Id="rId15" Type="http://schemas.openxmlformats.org/officeDocument/2006/relationships/tags" Target="../tags/tag202.xml"/><Relationship Id="rId23" Type="http://schemas.openxmlformats.org/officeDocument/2006/relationships/tags" Target="../tags/tag210.xml"/><Relationship Id="rId10" Type="http://schemas.openxmlformats.org/officeDocument/2006/relationships/tags" Target="../tags/tag197.xml"/><Relationship Id="rId19" Type="http://schemas.openxmlformats.org/officeDocument/2006/relationships/tags" Target="../tags/tag206.xml"/><Relationship Id="rId4" Type="http://schemas.openxmlformats.org/officeDocument/2006/relationships/tags" Target="../tags/tag191.xml"/><Relationship Id="rId9" Type="http://schemas.openxmlformats.org/officeDocument/2006/relationships/tags" Target="../tags/tag196.xml"/><Relationship Id="rId14" Type="http://schemas.openxmlformats.org/officeDocument/2006/relationships/tags" Target="../tags/tag201.xml"/><Relationship Id="rId22" Type="http://schemas.openxmlformats.org/officeDocument/2006/relationships/tags" Target="../tags/tag20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13" Type="http://schemas.openxmlformats.org/officeDocument/2006/relationships/tags" Target="../tags/tag224.xml"/><Relationship Id="rId18" Type="http://schemas.openxmlformats.org/officeDocument/2006/relationships/tags" Target="../tags/tag229.xml"/><Relationship Id="rId26" Type="http://schemas.openxmlformats.org/officeDocument/2006/relationships/notesSlide" Target="../notesSlides/notesSlide55.xml"/><Relationship Id="rId3" Type="http://schemas.openxmlformats.org/officeDocument/2006/relationships/tags" Target="../tags/tag214.xml"/><Relationship Id="rId21" Type="http://schemas.openxmlformats.org/officeDocument/2006/relationships/tags" Target="../tags/tag232.xml"/><Relationship Id="rId7" Type="http://schemas.openxmlformats.org/officeDocument/2006/relationships/tags" Target="../tags/tag218.xml"/><Relationship Id="rId12" Type="http://schemas.openxmlformats.org/officeDocument/2006/relationships/tags" Target="../tags/tag223.xml"/><Relationship Id="rId17" Type="http://schemas.openxmlformats.org/officeDocument/2006/relationships/tags" Target="../tags/tag228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213.xml"/><Relationship Id="rId16" Type="http://schemas.openxmlformats.org/officeDocument/2006/relationships/tags" Target="../tags/tag227.xml"/><Relationship Id="rId20" Type="http://schemas.openxmlformats.org/officeDocument/2006/relationships/tags" Target="../tags/tag231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tags" Target="../tags/tag222.xml"/><Relationship Id="rId24" Type="http://schemas.openxmlformats.org/officeDocument/2006/relationships/tags" Target="../tags/tag235.xml"/><Relationship Id="rId5" Type="http://schemas.openxmlformats.org/officeDocument/2006/relationships/tags" Target="../tags/tag216.xml"/><Relationship Id="rId15" Type="http://schemas.openxmlformats.org/officeDocument/2006/relationships/tags" Target="../tags/tag226.xml"/><Relationship Id="rId23" Type="http://schemas.openxmlformats.org/officeDocument/2006/relationships/tags" Target="../tags/tag234.xml"/><Relationship Id="rId10" Type="http://schemas.openxmlformats.org/officeDocument/2006/relationships/tags" Target="../tags/tag221.xml"/><Relationship Id="rId19" Type="http://schemas.openxmlformats.org/officeDocument/2006/relationships/tags" Target="../tags/tag230.xml"/><Relationship Id="rId4" Type="http://schemas.openxmlformats.org/officeDocument/2006/relationships/tags" Target="../tags/tag215.xml"/><Relationship Id="rId9" Type="http://schemas.openxmlformats.org/officeDocument/2006/relationships/tags" Target="../tags/tag220.xml"/><Relationship Id="rId14" Type="http://schemas.openxmlformats.org/officeDocument/2006/relationships/tags" Target="../tags/tag225.xml"/><Relationship Id="rId22" Type="http://schemas.openxmlformats.org/officeDocument/2006/relationships/tags" Target="../tags/tag2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-0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2889"/>
            <a:ext cx="12190413" cy="686515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67214" y="4005065"/>
            <a:ext cx="4642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2000" b="1" spc="500" dirty="0">
                <a:solidFill>
                  <a:srgbClr val="929292"/>
                </a:solidFill>
                <a:latin typeface="华文宋体" pitchFamily="2" charset="-122"/>
                <a:ea typeface="华文宋体" pitchFamily="2" charset="-122"/>
                <a:cs typeface="+mj-cs"/>
              </a:rPr>
              <a:t>大为计算机软件开发</a:t>
            </a:r>
            <a:r>
              <a:rPr lang="zh-CN" altLang="en-US" sz="2000" b="1" spc="500" dirty="0" smtClean="0">
                <a:solidFill>
                  <a:srgbClr val="929292"/>
                </a:solidFill>
                <a:latin typeface="华文宋体" pitchFamily="2" charset="-122"/>
                <a:ea typeface="华文宋体" pitchFamily="2" charset="-122"/>
                <a:cs typeface="+mj-cs"/>
              </a:rPr>
              <a:t>有限公司</a:t>
            </a:r>
            <a:endParaRPr lang="zh-CN" altLang="en-US" sz="2000" b="1" spc="500" dirty="0">
              <a:solidFill>
                <a:srgbClr val="929292"/>
              </a:solidFill>
              <a:latin typeface="华文宋体" pitchFamily="2" charset="-122"/>
              <a:ea typeface="华文宋体" pitchFamily="2" charset="-122"/>
              <a:cs typeface="+mj-cs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34766" y="2204864"/>
            <a:ext cx="8637308" cy="1470025"/>
          </a:xfrm>
        </p:spPr>
        <p:txBody>
          <a:bodyPr/>
          <a:lstStyle/>
          <a:p>
            <a:pPr algn="l">
              <a:lnSpc>
                <a:spcPts val="4800"/>
              </a:lnSpc>
            </a:pPr>
            <a:r>
              <a:rPr lang="en-US" altLang="zh-CN" b="1" spc="1000" dirty="0" smtClean="0">
                <a:solidFill>
                  <a:srgbClr val="929292"/>
                </a:solidFill>
                <a:latin typeface="华文宋体" pitchFamily="2" charset="-122"/>
                <a:ea typeface="华文宋体" pitchFamily="2" charset="-122"/>
              </a:rPr>
              <a:t>Innojoy</a:t>
            </a:r>
            <a:r>
              <a:rPr lang="zh-CN" altLang="en-US" b="1" spc="1000" dirty="0" smtClean="0">
                <a:solidFill>
                  <a:srgbClr val="929292"/>
                </a:solidFill>
                <a:latin typeface="华文宋体" pitchFamily="2" charset="-122"/>
                <a:ea typeface="华文宋体" pitchFamily="2" charset="-122"/>
              </a:rPr>
              <a:t>专利搜索引擎系统</a:t>
            </a:r>
            <a:endParaRPr lang="zh-CN" altLang="en-US" b="1" spc="1000" dirty="0">
              <a:solidFill>
                <a:srgbClr val="929292"/>
              </a:solidFill>
              <a:latin typeface="华文宋体" pitchFamily="2" charset="-122"/>
              <a:ea typeface="华文宋体" pitchFamily="2" charset="-122"/>
            </a:endParaRPr>
          </a:p>
        </p:txBody>
      </p:sp>
      <p:pic>
        <p:nvPicPr>
          <p:cNvPr id="7" name="Picture 2" descr="G:\王亚楠\2016\大为 VI\ppt 设计\连接图\未标题-1-02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8598" y="514330"/>
            <a:ext cx="1500198" cy="1099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9749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数据内容示例</a:t>
            </a:r>
            <a:r>
              <a:rPr lang="en-US" altLang="zh-CN" dirty="0" smtClean="0"/>
              <a:t>-</a:t>
            </a:r>
            <a:r>
              <a:rPr lang="zh-CN" altLang="en-US" dirty="0" smtClean="0"/>
              <a:t>小语种优质英文翻译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614" y="1221218"/>
            <a:ext cx="10058400" cy="484761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74726" y="4653136"/>
            <a:ext cx="3888432" cy="8640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rgbClr val="C00000"/>
                </a:solidFill>
                <a:latin typeface="华文宋体" pitchFamily="2" charset="-122"/>
                <a:ea typeface="华文宋体" pitchFamily="2" charset="-122"/>
              </a:rPr>
              <a:t>极大方便了小语种专利查询和阅读</a:t>
            </a:r>
            <a:endParaRPr lang="zh-CN" altLang="en-US" dirty="0">
              <a:solidFill>
                <a:srgbClr val="C00000"/>
              </a:solidFill>
              <a:latin typeface="华文宋体" pitchFamily="2" charset="-122"/>
              <a:ea typeface="华文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309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数据特点</a:t>
            </a:r>
            <a:r>
              <a:rPr lang="en-US" altLang="zh-CN" dirty="0" smtClean="0"/>
              <a:t>-</a:t>
            </a:r>
            <a:r>
              <a:rPr lang="zh-CN" altLang="en-US" dirty="0" smtClean="0"/>
              <a:t>及时</a:t>
            </a:r>
            <a:endParaRPr lang="zh-CN" altLang="en-US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70670" y="1872664"/>
            <a:ext cx="4608512" cy="130035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342000" indent="-46800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华文宋体" pitchFamily="2" charset="-122"/>
              <a:buChar char="∆"/>
              <a:defRPr/>
            </a:pPr>
            <a:r>
              <a:rPr lang="zh-CN" altLang="en-US" sz="2000" kern="100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更新频率</a:t>
            </a:r>
            <a:r>
              <a:rPr lang="zh-CN" altLang="en-US" sz="2000" kern="100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：</a:t>
            </a:r>
            <a:r>
              <a:rPr lang="en-US" altLang="zh-CN" sz="2000" b="1" i="1" kern="100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5+</a:t>
            </a:r>
            <a:r>
              <a:rPr lang="zh-CN" altLang="en-US" sz="2000" kern="100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次</a:t>
            </a:r>
            <a:r>
              <a:rPr lang="en-US" altLang="zh-CN" sz="2000" kern="100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/</a:t>
            </a:r>
            <a:r>
              <a:rPr lang="zh-CN" altLang="en-US" sz="2000" kern="100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周</a:t>
            </a:r>
            <a:endParaRPr lang="en-US" altLang="zh-CN" sz="2000" kern="100" dirty="0" smtClean="0">
              <a:solidFill>
                <a:srgbClr val="262626"/>
              </a:solidFill>
              <a:latin typeface="华文宋体" pitchFamily="2" charset="-122"/>
              <a:ea typeface="华文宋体" pitchFamily="2" charset="-122"/>
              <a:cs typeface="Times New Roman"/>
            </a:endParaRPr>
          </a:p>
          <a:p>
            <a:pPr marL="342000" indent="-468000">
              <a:lnSpc>
                <a:spcPct val="200000"/>
              </a:lnSpc>
              <a:buFont typeface="华文宋体" pitchFamily="2" charset="-122"/>
              <a:buChar char="∆"/>
              <a:defRPr/>
            </a:pPr>
            <a:r>
              <a:rPr lang="zh-CN" altLang="en-US" sz="2000" kern="100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更新专利量：</a:t>
            </a:r>
            <a:r>
              <a:rPr lang="en-US" altLang="zh-CN" sz="2000" b="1" i="1" kern="100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1000</a:t>
            </a:r>
            <a:r>
              <a:rPr lang="zh-CN" altLang="en-US" sz="2000" b="1" i="1" kern="100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万</a:t>
            </a:r>
            <a:r>
              <a:rPr lang="en-US" altLang="zh-CN" sz="2000" b="1" i="1" kern="100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+</a:t>
            </a:r>
            <a:r>
              <a:rPr lang="zh-CN" altLang="en-US" sz="2000" kern="100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件</a:t>
            </a:r>
            <a:r>
              <a:rPr lang="en-US" altLang="zh-CN" sz="2000" kern="100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/</a:t>
            </a:r>
            <a:r>
              <a:rPr lang="zh-CN" altLang="en-US" sz="2000" kern="100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月</a:t>
            </a:r>
            <a:endParaRPr lang="en-US" altLang="zh-CN" sz="2000" kern="100" dirty="0">
              <a:solidFill>
                <a:srgbClr val="262626"/>
              </a:solidFill>
              <a:latin typeface="华文宋体" pitchFamily="2" charset="-122"/>
              <a:ea typeface="华文宋体" pitchFamily="2" charset="-122"/>
              <a:cs typeface="Times New Roman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1282774" y="3816880"/>
            <a:ext cx="63246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及时</a:t>
            </a:r>
            <a:r>
              <a:rPr lang="en-US" altLang="zh-CN" sz="2400" b="1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-</a:t>
            </a:r>
            <a:r>
              <a:rPr lang="zh-CN" altLang="en-US" sz="2400" b="1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我们只做领跑者 不做追随者</a:t>
            </a:r>
            <a:endParaRPr lang="en-US" altLang="zh-CN" sz="2400" b="1" dirty="0">
              <a:solidFill>
                <a:srgbClr val="262626"/>
              </a:solidFill>
              <a:latin typeface="华文宋体" pitchFamily="2" charset="-122"/>
              <a:ea typeface="华文宋体" pitchFamily="2" charset="-122"/>
              <a:cs typeface="Times New Roman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3316" y="1658350"/>
            <a:ext cx="2904338" cy="292277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="" val="142289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目录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06774" y="1268760"/>
            <a:ext cx="3938899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华文宋体" pitchFamily="2" charset="-122"/>
                <a:ea typeface="华文宋体" pitchFamily="2" charset="-122"/>
              </a:rPr>
              <a:t>1</a:t>
            </a:r>
            <a:r>
              <a:rPr lang="en-US" altLang="zh-CN" sz="2800" b="1" dirty="0">
                <a:solidFill>
                  <a:srgbClr val="C00000"/>
                </a:solidFill>
                <a:latin typeface="华文宋体" pitchFamily="2" charset="-122"/>
                <a:ea typeface="华文宋体" pitchFamily="2" charset="-122"/>
              </a:rPr>
              <a:t>    </a:t>
            </a:r>
            <a:r>
              <a:rPr lang="en-US" altLang="zh-CN" sz="2800" b="1" spc="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rPr>
              <a:t>Innojoy</a:t>
            </a:r>
            <a:r>
              <a:rPr lang="zh-CN" altLang="en-US" sz="28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rPr>
              <a:t>概述</a:t>
            </a:r>
            <a:endParaRPr lang="en-US" altLang="zh-CN" sz="2800" b="1" spc="500" dirty="0">
              <a:solidFill>
                <a:schemeClr val="tx1">
                  <a:lumMod val="75000"/>
                  <a:lumOff val="25000"/>
                </a:schemeClr>
              </a:solidFill>
              <a:latin typeface="华文宋体" pitchFamily="2" charset="-122"/>
              <a:ea typeface="华文宋体" pitchFamily="2" charset="-122"/>
            </a:endParaRPr>
          </a:p>
          <a:p>
            <a:pPr marL="514350" indent="-514350">
              <a:lnSpc>
                <a:spcPct val="150000"/>
              </a:lnSpc>
              <a:buAutoNum type="arabicPlain" startAt="2"/>
            </a:pPr>
            <a:r>
              <a:rPr lang="zh-CN" altLang="en-US" sz="28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rPr>
              <a:t>全球专利数据</a:t>
            </a:r>
            <a:endParaRPr lang="en-US" altLang="zh-CN" sz="2800" b="1" spc="500" dirty="0">
              <a:solidFill>
                <a:schemeClr val="tx1">
                  <a:lumMod val="75000"/>
                  <a:lumOff val="25000"/>
                </a:schemeClr>
              </a:solidFill>
              <a:latin typeface="华文宋体" pitchFamily="2" charset="-122"/>
              <a:ea typeface="华文宋体" pitchFamily="2" charset="-122"/>
            </a:endParaRPr>
          </a:p>
          <a:p>
            <a:pPr marL="514350" indent="-514350">
              <a:lnSpc>
                <a:spcPct val="150000"/>
              </a:lnSpc>
              <a:buAutoNum type="arabicPlain" startAt="2"/>
            </a:pPr>
            <a:r>
              <a:rPr lang="en-US" altLang="zh-CN" sz="2800" b="1" spc="500" dirty="0" err="1">
                <a:solidFill>
                  <a:srgbClr val="FF0000"/>
                </a:solidFill>
                <a:latin typeface="华文宋体" pitchFamily="2" charset="-122"/>
                <a:ea typeface="华文宋体" pitchFamily="2" charset="-122"/>
              </a:rPr>
              <a:t>Innojoy</a:t>
            </a:r>
            <a:r>
              <a:rPr lang="zh-CN" altLang="en-US" sz="2800" b="1" spc="500" dirty="0">
                <a:solidFill>
                  <a:srgbClr val="FF0000"/>
                </a:solidFill>
                <a:latin typeface="华文宋体" pitchFamily="2" charset="-122"/>
                <a:ea typeface="华文宋体" pitchFamily="2" charset="-122"/>
              </a:rPr>
              <a:t>功能介绍</a:t>
            </a:r>
            <a:endParaRPr lang="en-US" altLang="zh-CN" sz="2800" b="1" spc="500" dirty="0">
              <a:solidFill>
                <a:srgbClr val="FF0000"/>
              </a:solidFill>
              <a:latin typeface="华文宋体" pitchFamily="2" charset="-122"/>
              <a:ea typeface="华文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847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H_Other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88049" y="1728362"/>
            <a:ext cx="4204191" cy="3182906"/>
          </a:xfrm>
          <a:prstGeom prst="ellipse">
            <a:avLst/>
          </a:prstGeom>
          <a:noFill/>
          <a:ln w="19050">
            <a:solidFill>
              <a:srgbClr val="64D0F6">
                <a:alpha val="4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0" name="MH_Other_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4952198" y="174879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3" name="MH_Other_3"/>
          <p:cNvSpPr>
            <a:spLocks noChangeShapeType="1"/>
          </p:cNvSpPr>
          <p:nvPr>
            <p:custDataLst>
              <p:tags r:id="rId4"/>
            </p:custDataLst>
          </p:nvPr>
        </p:nvSpPr>
        <p:spPr bwMode="gray">
          <a:xfrm>
            <a:off x="1757704" y="3326820"/>
            <a:ext cx="4644117" cy="0"/>
          </a:xfrm>
          <a:prstGeom prst="line">
            <a:avLst/>
          </a:prstGeom>
          <a:noFill/>
          <a:ln w="2857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4" name="MH_Other_4"/>
          <p:cNvSpPr>
            <a:spLocks noChangeShapeType="1"/>
          </p:cNvSpPr>
          <p:nvPr>
            <p:custDataLst>
              <p:tags r:id="rId5"/>
            </p:custDataLst>
          </p:nvPr>
        </p:nvSpPr>
        <p:spPr bwMode="gray">
          <a:xfrm>
            <a:off x="4079762" y="1493347"/>
            <a:ext cx="0" cy="3663845"/>
          </a:xfrm>
          <a:prstGeom prst="line">
            <a:avLst/>
          </a:prstGeom>
          <a:noFill/>
          <a:ln w="2857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5" name="MH_Other_5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2218381" y="1908914"/>
            <a:ext cx="3718613" cy="2810920"/>
          </a:xfrm>
          <a:prstGeom prst="ellipse">
            <a:avLst/>
          </a:prstGeom>
          <a:noFill/>
          <a:ln w="952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64999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7" name="MH_Other_6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2643308" y="2246089"/>
            <a:ext cx="2849868" cy="2182087"/>
          </a:xfrm>
          <a:prstGeom prst="ellipse">
            <a:avLst/>
          </a:prstGeom>
          <a:solidFill>
            <a:srgbClr val="79D6F7"/>
          </a:solidFill>
          <a:ln w="0"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50" name="MH_SubTitle_1"/>
          <p:cNvSpPr>
            <a:spLocks noChangeArrowheads="1"/>
          </p:cNvSpPr>
          <p:nvPr>
            <p:custDataLst>
              <p:tags r:id="rId8"/>
            </p:custDataLst>
          </p:nvPr>
        </p:nvSpPr>
        <p:spPr bwMode="black">
          <a:xfrm>
            <a:off x="5469461" y="1676135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rgbClr val="C00000"/>
                </a:solidFill>
                <a:latin typeface="华文宋体" pitchFamily="2" charset="-122"/>
                <a:ea typeface="华文宋体" pitchFamily="2" charset="-122"/>
              </a:rPr>
              <a:t>平台首页</a:t>
            </a:r>
            <a:endParaRPr lang="zh-CN" altLang="en-US" sz="1600" b="1" kern="0" spc="500" dirty="0">
              <a:solidFill>
                <a:srgbClr val="C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51" name="MH_Title_1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3156063" y="2638380"/>
            <a:ext cx="1824372" cy="1397517"/>
          </a:xfrm>
          <a:prstGeom prst="ellipse">
            <a:avLst/>
          </a:prstGeom>
          <a:solidFill>
            <a:srgbClr val="0DACE5"/>
          </a:solidFill>
          <a:ln>
            <a:noFill/>
          </a:ln>
          <a:effectLst/>
          <a:extLst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b="1" kern="0" spc="500" dirty="0" err="1" smtClean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</a:rPr>
              <a:t>Innojoy</a:t>
            </a:r>
            <a:endParaRPr lang="en-US" altLang="zh-CN" b="1" kern="0" spc="500" dirty="0" smtClean="0">
              <a:solidFill>
                <a:srgbClr val="FFFFFF"/>
              </a:solidFill>
              <a:latin typeface="华文宋体" pitchFamily="2" charset="-122"/>
              <a:ea typeface="华文宋体" pitchFamily="2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b="1" kern="0" spc="500" dirty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</a:rPr>
              <a:t>功能介绍</a:t>
            </a:r>
          </a:p>
        </p:txBody>
      </p:sp>
      <p:sp>
        <p:nvSpPr>
          <p:cNvPr id="19" name="MH_Other_7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5452264" y="210598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0" name="MH_Other_8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5809454" y="2474591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1" name="MH_Other_9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6023768" y="2939163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3" name="MH_Other_1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6023768" y="349719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4" name="MH_Other_11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5809454" y="3912355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5" name="MH_Other_12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5452264" y="428312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6" name="MH_SubTitle_2"/>
          <p:cNvSpPr>
            <a:spLocks noChangeArrowheads="1"/>
          </p:cNvSpPr>
          <p:nvPr>
            <p:custDataLst>
              <p:tags r:id="rId16"/>
            </p:custDataLst>
          </p:nvPr>
        </p:nvSpPr>
        <p:spPr bwMode="black">
          <a:xfrm>
            <a:off x="5915062" y="2046794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专利检索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7" name="MH_SubTitle_3"/>
          <p:cNvSpPr>
            <a:spLocks noChangeArrowheads="1"/>
          </p:cNvSpPr>
          <p:nvPr>
            <p:custDataLst>
              <p:tags r:id="rId17"/>
            </p:custDataLst>
          </p:nvPr>
        </p:nvSpPr>
        <p:spPr bwMode="black">
          <a:xfrm>
            <a:off x="6230793" y="2428868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检索结果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8" name="MH_SubTitle_4"/>
          <p:cNvSpPr>
            <a:spLocks noChangeArrowheads="1"/>
          </p:cNvSpPr>
          <p:nvPr>
            <p:custDataLst>
              <p:tags r:id="rId18"/>
            </p:custDataLst>
          </p:nvPr>
        </p:nvSpPr>
        <p:spPr bwMode="black">
          <a:xfrm>
            <a:off x="6473267" y="2906909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专利专题库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9" name="MH_SubTitle_5"/>
          <p:cNvSpPr>
            <a:spLocks noChangeArrowheads="1"/>
          </p:cNvSpPr>
          <p:nvPr>
            <p:custDataLst>
              <p:tags r:id="rId19"/>
            </p:custDataLst>
          </p:nvPr>
        </p:nvSpPr>
        <p:spPr bwMode="black">
          <a:xfrm>
            <a:off x="6473267" y="3478413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专利分析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2" name="MH_SubTitle_6"/>
          <p:cNvSpPr>
            <a:spLocks noChangeArrowheads="1"/>
          </p:cNvSpPr>
          <p:nvPr>
            <p:custDataLst>
              <p:tags r:id="rId20"/>
            </p:custDataLst>
          </p:nvPr>
        </p:nvSpPr>
        <p:spPr bwMode="black">
          <a:xfrm>
            <a:off x="6230793" y="3907041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聚类分析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6" name="MH_SubTitle_7"/>
          <p:cNvSpPr>
            <a:spLocks noChangeArrowheads="1"/>
          </p:cNvSpPr>
          <p:nvPr>
            <p:custDataLst>
              <p:tags r:id="rId21"/>
            </p:custDataLst>
          </p:nvPr>
        </p:nvSpPr>
        <p:spPr bwMode="black">
          <a:xfrm>
            <a:off x="5915062" y="4251394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高级分析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6" name="MH_PageTitle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目录</a:t>
            </a:r>
            <a:endParaRPr lang="zh-CN" altLang="en-US" dirty="0"/>
          </a:p>
        </p:txBody>
      </p:sp>
      <p:sp>
        <p:nvSpPr>
          <p:cNvPr id="31" name="MH_Other_12"/>
          <p:cNvSpPr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4952198" y="4572008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8" name="MH_SubTitle_7"/>
          <p:cNvSpPr>
            <a:spLocks noChangeArrowheads="1"/>
          </p:cNvSpPr>
          <p:nvPr>
            <p:custDataLst>
              <p:tags r:id="rId24"/>
            </p:custDataLst>
          </p:nvPr>
        </p:nvSpPr>
        <p:spPr bwMode="black">
          <a:xfrm>
            <a:off x="5469461" y="4589689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排行榜及小秘书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18872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平台首页</a:t>
            </a:r>
            <a:r>
              <a:rPr lang="en-US" altLang="zh-CN" dirty="0" smtClean="0"/>
              <a:t>(www.innojoy.com)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342" y="1268760"/>
            <a:ext cx="10058400" cy="482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40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H_Other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88049" y="1728362"/>
            <a:ext cx="4204191" cy="3182906"/>
          </a:xfrm>
          <a:prstGeom prst="ellipse">
            <a:avLst/>
          </a:prstGeom>
          <a:noFill/>
          <a:ln w="19050">
            <a:solidFill>
              <a:srgbClr val="64D0F6">
                <a:alpha val="4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0" name="MH_Other_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4952198" y="174879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3" name="MH_Other_3"/>
          <p:cNvSpPr>
            <a:spLocks noChangeShapeType="1"/>
          </p:cNvSpPr>
          <p:nvPr>
            <p:custDataLst>
              <p:tags r:id="rId4"/>
            </p:custDataLst>
          </p:nvPr>
        </p:nvSpPr>
        <p:spPr bwMode="gray">
          <a:xfrm>
            <a:off x="1757704" y="3326820"/>
            <a:ext cx="4644117" cy="0"/>
          </a:xfrm>
          <a:prstGeom prst="line">
            <a:avLst/>
          </a:prstGeom>
          <a:noFill/>
          <a:ln w="2857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4" name="MH_Other_4"/>
          <p:cNvSpPr>
            <a:spLocks noChangeShapeType="1"/>
          </p:cNvSpPr>
          <p:nvPr>
            <p:custDataLst>
              <p:tags r:id="rId5"/>
            </p:custDataLst>
          </p:nvPr>
        </p:nvSpPr>
        <p:spPr bwMode="gray">
          <a:xfrm>
            <a:off x="4079762" y="1493347"/>
            <a:ext cx="0" cy="3663845"/>
          </a:xfrm>
          <a:prstGeom prst="line">
            <a:avLst/>
          </a:prstGeom>
          <a:noFill/>
          <a:ln w="2857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5" name="MH_Other_5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2218381" y="1908914"/>
            <a:ext cx="3718613" cy="2810920"/>
          </a:xfrm>
          <a:prstGeom prst="ellipse">
            <a:avLst/>
          </a:prstGeom>
          <a:noFill/>
          <a:ln w="952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64999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7" name="MH_Other_6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2643308" y="2246089"/>
            <a:ext cx="2849868" cy="2182087"/>
          </a:xfrm>
          <a:prstGeom prst="ellipse">
            <a:avLst/>
          </a:prstGeom>
          <a:solidFill>
            <a:srgbClr val="79D6F7"/>
          </a:solidFill>
          <a:ln w="0"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50" name="MH_SubTitle_1"/>
          <p:cNvSpPr>
            <a:spLocks noChangeArrowheads="1"/>
          </p:cNvSpPr>
          <p:nvPr>
            <p:custDataLst>
              <p:tags r:id="rId8"/>
            </p:custDataLst>
          </p:nvPr>
        </p:nvSpPr>
        <p:spPr bwMode="black">
          <a:xfrm>
            <a:off x="5469461" y="1676135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平台首页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51" name="MH_Title_1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3156063" y="2638380"/>
            <a:ext cx="1824372" cy="1397517"/>
          </a:xfrm>
          <a:prstGeom prst="ellipse">
            <a:avLst/>
          </a:prstGeom>
          <a:solidFill>
            <a:srgbClr val="0DACE5"/>
          </a:solidFill>
          <a:ln>
            <a:noFill/>
          </a:ln>
          <a:effectLst/>
          <a:extLst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b="1" kern="0" spc="500" dirty="0" err="1" smtClean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</a:rPr>
              <a:t>Innojoy</a:t>
            </a:r>
            <a:endParaRPr lang="en-US" altLang="zh-CN" b="1" kern="0" spc="500" dirty="0" smtClean="0">
              <a:solidFill>
                <a:srgbClr val="FFFFFF"/>
              </a:solidFill>
              <a:latin typeface="华文宋体" pitchFamily="2" charset="-122"/>
              <a:ea typeface="华文宋体" pitchFamily="2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b="1" kern="0" spc="500" dirty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</a:rPr>
              <a:t>功能介绍</a:t>
            </a:r>
          </a:p>
        </p:txBody>
      </p:sp>
      <p:sp>
        <p:nvSpPr>
          <p:cNvPr id="19" name="MH_Other_7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5452264" y="210598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0" name="MH_Other_8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5809454" y="2474591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1" name="MH_Other_9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6023768" y="2939163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3" name="MH_Other_1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6023768" y="349719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4" name="MH_Other_11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5809454" y="3912355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5" name="MH_Other_12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5452264" y="428312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6" name="MH_SubTitle_2"/>
          <p:cNvSpPr>
            <a:spLocks noChangeArrowheads="1"/>
          </p:cNvSpPr>
          <p:nvPr>
            <p:custDataLst>
              <p:tags r:id="rId16"/>
            </p:custDataLst>
          </p:nvPr>
        </p:nvSpPr>
        <p:spPr bwMode="black">
          <a:xfrm>
            <a:off x="5915062" y="2046794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rgbClr val="C00000"/>
                </a:solidFill>
                <a:latin typeface="华文宋体" pitchFamily="2" charset="-122"/>
                <a:ea typeface="华文宋体" pitchFamily="2" charset="-122"/>
              </a:rPr>
              <a:t>专利检索</a:t>
            </a:r>
            <a:endParaRPr lang="zh-CN" altLang="en-US" sz="1600" b="1" kern="0" spc="500" dirty="0">
              <a:solidFill>
                <a:srgbClr val="C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7" name="MH_SubTitle_3"/>
          <p:cNvSpPr>
            <a:spLocks noChangeArrowheads="1"/>
          </p:cNvSpPr>
          <p:nvPr>
            <p:custDataLst>
              <p:tags r:id="rId17"/>
            </p:custDataLst>
          </p:nvPr>
        </p:nvSpPr>
        <p:spPr bwMode="black">
          <a:xfrm>
            <a:off x="6230793" y="2428868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检索结果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8" name="MH_SubTitle_4"/>
          <p:cNvSpPr>
            <a:spLocks noChangeArrowheads="1"/>
          </p:cNvSpPr>
          <p:nvPr>
            <p:custDataLst>
              <p:tags r:id="rId18"/>
            </p:custDataLst>
          </p:nvPr>
        </p:nvSpPr>
        <p:spPr bwMode="black">
          <a:xfrm>
            <a:off x="6473267" y="2906909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专利专题库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9" name="MH_SubTitle_5"/>
          <p:cNvSpPr>
            <a:spLocks noChangeArrowheads="1"/>
          </p:cNvSpPr>
          <p:nvPr>
            <p:custDataLst>
              <p:tags r:id="rId19"/>
            </p:custDataLst>
          </p:nvPr>
        </p:nvSpPr>
        <p:spPr bwMode="black">
          <a:xfrm>
            <a:off x="6473267" y="3478413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专利分析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2" name="MH_SubTitle_6"/>
          <p:cNvSpPr>
            <a:spLocks noChangeArrowheads="1"/>
          </p:cNvSpPr>
          <p:nvPr>
            <p:custDataLst>
              <p:tags r:id="rId20"/>
            </p:custDataLst>
          </p:nvPr>
        </p:nvSpPr>
        <p:spPr bwMode="black">
          <a:xfrm>
            <a:off x="6230793" y="3907041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聚类分析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6" name="MH_SubTitle_7"/>
          <p:cNvSpPr>
            <a:spLocks noChangeArrowheads="1"/>
          </p:cNvSpPr>
          <p:nvPr>
            <p:custDataLst>
              <p:tags r:id="rId21"/>
            </p:custDataLst>
          </p:nvPr>
        </p:nvSpPr>
        <p:spPr bwMode="black">
          <a:xfrm>
            <a:off x="5915062" y="4251394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高级分析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6" name="MH_PageTitle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目录</a:t>
            </a:r>
            <a:endParaRPr lang="zh-CN" altLang="en-US" dirty="0"/>
          </a:p>
        </p:txBody>
      </p:sp>
      <p:sp>
        <p:nvSpPr>
          <p:cNvPr id="31" name="MH_Other_12"/>
          <p:cNvSpPr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4952198" y="4572008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8" name="MH_SubTitle_7"/>
          <p:cNvSpPr>
            <a:spLocks noChangeArrowheads="1"/>
          </p:cNvSpPr>
          <p:nvPr>
            <p:custDataLst>
              <p:tags r:id="rId24"/>
            </p:custDataLst>
          </p:nvPr>
        </p:nvSpPr>
        <p:spPr bwMode="black">
          <a:xfrm>
            <a:off x="5469461" y="4589689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排行榜及小秘书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18872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专利检索</a:t>
            </a:r>
            <a:r>
              <a:rPr lang="en-US" altLang="zh-CN" dirty="0" smtClean="0"/>
              <a:t>-</a:t>
            </a:r>
            <a:r>
              <a:rPr lang="zh-CN" altLang="en-US" dirty="0" smtClean="0"/>
              <a:t>多种检索途径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622" y="1412776"/>
            <a:ext cx="9754101" cy="448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007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专利检索</a:t>
            </a:r>
            <a:r>
              <a:rPr lang="en-US" altLang="zh-CN" dirty="0" smtClean="0"/>
              <a:t>-</a:t>
            </a:r>
            <a:r>
              <a:rPr lang="zh-CN" altLang="en-US" dirty="0" smtClean="0"/>
              <a:t>入门级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4645" y="1099936"/>
            <a:ext cx="10185389" cy="494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46934" y="3789040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/>
              <a:t>搜索引擎式</a:t>
            </a:r>
            <a:endParaRPr lang="en-US" altLang="zh-CN" dirty="0"/>
          </a:p>
          <a:p>
            <a:pPr algn="ctr">
              <a:lnSpc>
                <a:spcPct val="150000"/>
              </a:lnSpc>
            </a:pPr>
            <a:r>
              <a:rPr lang="zh-CN" altLang="en-US" dirty="0"/>
              <a:t>简单的，才是大众用户需要的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3024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专利检索</a:t>
            </a:r>
            <a:r>
              <a:rPr lang="en-US" altLang="zh-CN" dirty="0" smtClean="0"/>
              <a:t>-</a:t>
            </a:r>
            <a:r>
              <a:rPr lang="zh-CN" altLang="en-US" dirty="0" smtClean="0"/>
              <a:t>专业级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23398" y="1700808"/>
            <a:ext cx="3672408" cy="3323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defRPr>
            </a:lvl1pPr>
          </a:lstStyle>
          <a:p>
            <a:pPr marL="285750" indent="-285750" algn="just">
              <a:buFont typeface="华文宋体" pitchFamily="2" charset="-122"/>
              <a:buChar char="∆"/>
            </a:pPr>
            <a:r>
              <a:rPr lang="zh-CN" altLang="en-US" sz="2000" dirty="0"/>
              <a:t>丰富的检索</a:t>
            </a:r>
            <a:r>
              <a:rPr lang="zh-CN" altLang="en-US" sz="2000" dirty="0" smtClean="0"/>
              <a:t>项目；</a:t>
            </a:r>
            <a:endParaRPr lang="en-US" altLang="zh-CN" sz="2000" dirty="0"/>
          </a:p>
          <a:p>
            <a:pPr marL="285750" indent="-285750" algn="just">
              <a:buFont typeface="华文宋体" pitchFamily="2" charset="-122"/>
              <a:buChar char="∆"/>
            </a:pPr>
            <a:r>
              <a:rPr lang="zh-CN" altLang="en-US" sz="2000" dirty="0"/>
              <a:t>超长检索式：</a:t>
            </a:r>
            <a:r>
              <a:rPr lang="zh-CN" altLang="zh-CN" sz="2000" dirty="0"/>
              <a:t>支持精确的复杂检索式检索，用户可</a:t>
            </a:r>
            <a:r>
              <a:rPr lang="zh-CN" altLang="zh-CN" sz="2000" dirty="0" smtClean="0"/>
              <a:t>编写</a:t>
            </a:r>
            <a:r>
              <a:rPr lang="en-US" altLang="zh-CN" sz="2000" dirty="0" smtClean="0"/>
              <a:t>100K</a:t>
            </a:r>
            <a:r>
              <a:rPr lang="zh-CN" altLang="zh-CN" sz="2000" dirty="0" smtClean="0"/>
              <a:t>超</a:t>
            </a:r>
            <a:r>
              <a:rPr lang="zh-CN" altLang="zh-CN" sz="2000" dirty="0"/>
              <a:t>长检索</a:t>
            </a:r>
            <a:r>
              <a:rPr lang="zh-CN" altLang="zh-CN" sz="2000" dirty="0" smtClean="0"/>
              <a:t>式</a:t>
            </a:r>
            <a:r>
              <a:rPr lang="zh-CN" altLang="en-US" sz="2000" dirty="0" smtClean="0"/>
              <a:t>；</a:t>
            </a:r>
            <a:endParaRPr lang="en-US" altLang="zh-CN" sz="2000" dirty="0"/>
          </a:p>
          <a:p>
            <a:pPr marL="285750" indent="-285750" algn="just">
              <a:buFont typeface="华文宋体" pitchFamily="2" charset="-122"/>
              <a:buChar char="∆"/>
            </a:pPr>
            <a:r>
              <a:rPr lang="zh-CN" altLang="en-US" sz="2000" dirty="0"/>
              <a:t>检索算符：布尔逻辑算符</a:t>
            </a:r>
            <a:r>
              <a:rPr lang="en-US" altLang="zh-CN" sz="2000" dirty="0"/>
              <a:t>/</a:t>
            </a:r>
            <a:r>
              <a:rPr lang="zh-CN" altLang="en-US" sz="2000" dirty="0"/>
              <a:t>截词符</a:t>
            </a:r>
            <a:r>
              <a:rPr lang="en-US" altLang="zh-CN" sz="2000" dirty="0"/>
              <a:t>/</a:t>
            </a:r>
            <a:r>
              <a:rPr lang="zh-CN" altLang="en-US" sz="2000" dirty="0"/>
              <a:t>位置算符</a:t>
            </a:r>
            <a:r>
              <a:rPr lang="en-US" altLang="zh-CN" sz="2000" dirty="0"/>
              <a:t>/</a:t>
            </a:r>
            <a:r>
              <a:rPr lang="zh-CN" altLang="en-US" sz="2000" dirty="0"/>
              <a:t>优先算符</a:t>
            </a:r>
            <a:r>
              <a:rPr lang="en-US" altLang="zh-CN" sz="2000" dirty="0"/>
              <a:t>/</a:t>
            </a:r>
            <a:r>
              <a:rPr lang="zh-CN" altLang="en-US" sz="2000" dirty="0"/>
              <a:t>范围</a:t>
            </a:r>
            <a:r>
              <a:rPr lang="zh-CN" altLang="en-US" sz="2000" dirty="0" smtClean="0"/>
              <a:t>检索。</a:t>
            </a:r>
            <a:endParaRPr lang="zh-CN" altLang="en-US" sz="2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847" y="1124744"/>
            <a:ext cx="6994527" cy="481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403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H_Other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88049" y="1728362"/>
            <a:ext cx="4204191" cy="3182906"/>
          </a:xfrm>
          <a:prstGeom prst="ellipse">
            <a:avLst/>
          </a:prstGeom>
          <a:noFill/>
          <a:ln w="19050">
            <a:solidFill>
              <a:srgbClr val="64D0F6">
                <a:alpha val="4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0" name="MH_Other_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4952198" y="174879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3" name="MH_Other_3"/>
          <p:cNvSpPr>
            <a:spLocks noChangeShapeType="1"/>
          </p:cNvSpPr>
          <p:nvPr>
            <p:custDataLst>
              <p:tags r:id="rId4"/>
            </p:custDataLst>
          </p:nvPr>
        </p:nvSpPr>
        <p:spPr bwMode="gray">
          <a:xfrm>
            <a:off x="1757704" y="3326820"/>
            <a:ext cx="4644117" cy="0"/>
          </a:xfrm>
          <a:prstGeom prst="line">
            <a:avLst/>
          </a:prstGeom>
          <a:noFill/>
          <a:ln w="2857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4" name="MH_Other_4"/>
          <p:cNvSpPr>
            <a:spLocks noChangeShapeType="1"/>
          </p:cNvSpPr>
          <p:nvPr>
            <p:custDataLst>
              <p:tags r:id="rId5"/>
            </p:custDataLst>
          </p:nvPr>
        </p:nvSpPr>
        <p:spPr bwMode="gray">
          <a:xfrm>
            <a:off x="4079762" y="1493347"/>
            <a:ext cx="0" cy="3663845"/>
          </a:xfrm>
          <a:prstGeom prst="line">
            <a:avLst/>
          </a:prstGeom>
          <a:noFill/>
          <a:ln w="2857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5" name="MH_Other_5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2218381" y="1908914"/>
            <a:ext cx="3718613" cy="2810920"/>
          </a:xfrm>
          <a:prstGeom prst="ellipse">
            <a:avLst/>
          </a:prstGeom>
          <a:noFill/>
          <a:ln w="952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64999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7" name="MH_Other_6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2643308" y="2246089"/>
            <a:ext cx="2849868" cy="2182087"/>
          </a:xfrm>
          <a:prstGeom prst="ellipse">
            <a:avLst/>
          </a:prstGeom>
          <a:solidFill>
            <a:srgbClr val="79D6F7"/>
          </a:solidFill>
          <a:ln w="0"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50" name="MH_SubTitle_1"/>
          <p:cNvSpPr>
            <a:spLocks noChangeArrowheads="1"/>
          </p:cNvSpPr>
          <p:nvPr>
            <p:custDataLst>
              <p:tags r:id="rId8"/>
            </p:custDataLst>
          </p:nvPr>
        </p:nvSpPr>
        <p:spPr bwMode="black">
          <a:xfrm>
            <a:off x="5469461" y="1676135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平台首页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51" name="MH_Title_1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3156063" y="2638380"/>
            <a:ext cx="1824372" cy="1397517"/>
          </a:xfrm>
          <a:prstGeom prst="ellipse">
            <a:avLst/>
          </a:prstGeom>
          <a:solidFill>
            <a:srgbClr val="0DACE5"/>
          </a:solidFill>
          <a:ln>
            <a:noFill/>
          </a:ln>
          <a:effectLst/>
          <a:extLst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b="1" kern="0" spc="500" dirty="0" err="1" smtClean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</a:rPr>
              <a:t>Innojoy</a:t>
            </a:r>
            <a:endParaRPr lang="en-US" altLang="zh-CN" b="1" kern="0" spc="500" dirty="0" smtClean="0">
              <a:solidFill>
                <a:srgbClr val="FFFFFF"/>
              </a:solidFill>
              <a:latin typeface="华文宋体" pitchFamily="2" charset="-122"/>
              <a:ea typeface="华文宋体" pitchFamily="2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b="1" kern="0" spc="500" dirty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</a:rPr>
              <a:t>功能介绍</a:t>
            </a:r>
          </a:p>
        </p:txBody>
      </p:sp>
      <p:sp>
        <p:nvSpPr>
          <p:cNvPr id="19" name="MH_Other_7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5452264" y="210598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0" name="MH_Other_8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5809454" y="2474591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1" name="MH_Other_9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6023768" y="2939163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3" name="MH_Other_1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6023768" y="349719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4" name="MH_Other_11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5809454" y="3912355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5" name="MH_Other_12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5452264" y="428312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6" name="MH_SubTitle_2"/>
          <p:cNvSpPr>
            <a:spLocks noChangeArrowheads="1"/>
          </p:cNvSpPr>
          <p:nvPr>
            <p:custDataLst>
              <p:tags r:id="rId16"/>
            </p:custDataLst>
          </p:nvPr>
        </p:nvSpPr>
        <p:spPr bwMode="black">
          <a:xfrm>
            <a:off x="5915062" y="2046794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专利检索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7" name="MH_SubTitle_3"/>
          <p:cNvSpPr>
            <a:spLocks noChangeArrowheads="1"/>
          </p:cNvSpPr>
          <p:nvPr>
            <p:custDataLst>
              <p:tags r:id="rId17"/>
            </p:custDataLst>
          </p:nvPr>
        </p:nvSpPr>
        <p:spPr bwMode="black">
          <a:xfrm>
            <a:off x="6230793" y="2428868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rgbClr val="C00000"/>
                </a:solidFill>
                <a:latin typeface="华文宋体" pitchFamily="2" charset="-122"/>
                <a:ea typeface="华文宋体" pitchFamily="2" charset="-122"/>
              </a:rPr>
              <a:t>检索结果</a:t>
            </a:r>
            <a:endParaRPr lang="zh-CN" altLang="en-US" sz="1600" b="1" kern="0" spc="500" dirty="0">
              <a:solidFill>
                <a:srgbClr val="C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8" name="MH_SubTitle_4"/>
          <p:cNvSpPr>
            <a:spLocks noChangeArrowheads="1"/>
          </p:cNvSpPr>
          <p:nvPr>
            <p:custDataLst>
              <p:tags r:id="rId18"/>
            </p:custDataLst>
          </p:nvPr>
        </p:nvSpPr>
        <p:spPr bwMode="black">
          <a:xfrm>
            <a:off x="6473267" y="2906909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专利专题库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9" name="MH_SubTitle_5"/>
          <p:cNvSpPr>
            <a:spLocks noChangeArrowheads="1"/>
          </p:cNvSpPr>
          <p:nvPr>
            <p:custDataLst>
              <p:tags r:id="rId19"/>
            </p:custDataLst>
          </p:nvPr>
        </p:nvSpPr>
        <p:spPr bwMode="black">
          <a:xfrm>
            <a:off x="6473267" y="3478413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专利分析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2" name="MH_SubTitle_6"/>
          <p:cNvSpPr>
            <a:spLocks noChangeArrowheads="1"/>
          </p:cNvSpPr>
          <p:nvPr>
            <p:custDataLst>
              <p:tags r:id="rId20"/>
            </p:custDataLst>
          </p:nvPr>
        </p:nvSpPr>
        <p:spPr bwMode="black">
          <a:xfrm>
            <a:off x="6230793" y="3907041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聚类分析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6" name="MH_SubTitle_7"/>
          <p:cNvSpPr>
            <a:spLocks noChangeArrowheads="1"/>
          </p:cNvSpPr>
          <p:nvPr>
            <p:custDataLst>
              <p:tags r:id="rId21"/>
            </p:custDataLst>
          </p:nvPr>
        </p:nvSpPr>
        <p:spPr bwMode="black">
          <a:xfrm>
            <a:off x="5915062" y="4251394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高级分析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6" name="MH_PageTitle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目录</a:t>
            </a:r>
            <a:endParaRPr lang="zh-CN" altLang="en-US" dirty="0"/>
          </a:p>
        </p:txBody>
      </p:sp>
      <p:sp>
        <p:nvSpPr>
          <p:cNvPr id="31" name="MH_Other_12"/>
          <p:cNvSpPr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4952198" y="4572008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8" name="MH_SubTitle_7"/>
          <p:cNvSpPr>
            <a:spLocks noChangeArrowheads="1"/>
          </p:cNvSpPr>
          <p:nvPr>
            <p:custDataLst>
              <p:tags r:id="rId24"/>
            </p:custDataLst>
          </p:nvPr>
        </p:nvSpPr>
        <p:spPr bwMode="black">
          <a:xfrm>
            <a:off x="5469461" y="4589689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排行榜及小秘书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18872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目录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06774" y="1268760"/>
            <a:ext cx="393889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华文宋体" pitchFamily="2" charset="-122"/>
                <a:ea typeface="华文宋体" pitchFamily="2" charset="-122"/>
              </a:rPr>
              <a:t>1    </a:t>
            </a:r>
            <a:r>
              <a:rPr lang="en-US" altLang="zh-CN" sz="2800" b="1" spc="500" dirty="0" err="1">
                <a:solidFill>
                  <a:srgbClr val="FF0000"/>
                </a:solidFill>
                <a:latin typeface="华文宋体" pitchFamily="2" charset="-122"/>
                <a:ea typeface="华文宋体" pitchFamily="2" charset="-122"/>
              </a:rPr>
              <a:t>Innojoy</a:t>
            </a:r>
            <a:r>
              <a:rPr lang="zh-CN" altLang="en-US" sz="2800" b="1" spc="500" dirty="0">
                <a:solidFill>
                  <a:srgbClr val="FF0000"/>
                </a:solidFill>
                <a:latin typeface="华文宋体" pitchFamily="2" charset="-122"/>
                <a:ea typeface="华文宋体" pitchFamily="2" charset="-122"/>
              </a:rPr>
              <a:t>概述</a:t>
            </a:r>
            <a:endParaRPr lang="en-US" altLang="zh-CN" sz="2800" b="1" spc="500" dirty="0">
              <a:solidFill>
                <a:srgbClr val="FF0000"/>
              </a:solidFill>
              <a:latin typeface="华文宋体" pitchFamily="2" charset="-122"/>
              <a:ea typeface="华文宋体" pitchFamily="2" charset="-122"/>
            </a:endParaRPr>
          </a:p>
          <a:p>
            <a:pPr marL="514350" indent="-514350">
              <a:lnSpc>
                <a:spcPct val="150000"/>
              </a:lnSpc>
              <a:buAutoNum type="arabicPlain" startAt="2"/>
            </a:pPr>
            <a:r>
              <a:rPr lang="zh-CN" altLang="en-US" sz="28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rPr>
              <a:t>全球专利</a:t>
            </a:r>
            <a:r>
              <a:rPr lang="zh-CN" altLang="en-US" sz="2800" b="1" spc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rPr>
              <a:t>数据</a:t>
            </a:r>
            <a:endParaRPr lang="en-US" altLang="zh-CN" sz="2800" b="1" spc="500" dirty="0">
              <a:solidFill>
                <a:schemeClr val="tx1">
                  <a:lumMod val="75000"/>
                  <a:lumOff val="25000"/>
                </a:schemeClr>
              </a:solidFill>
              <a:latin typeface="华文宋体" pitchFamily="2" charset="-122"/>
              <a:ea typeface="华文宋体" pitchFamily="2" charset="-122"/>
            </a:endParaRPr>
          </a:p>
          <a:p>
            <a:pPr marL="514350" indent="-514350">
              <a:lnSpc>
                <a:spcPct val="150000"/>
              </a:lnSpc>
              <a:buAutoNum type="arabicPlain" startAt="2"/>
            </a:pPr>
            <a:r>
              <a:rPr lang="en-US" altLang="zh-CN" sz="2800" b="1" spc="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rPr>
              <a:t>Innojoy</a:t>
            </a:r>
            <a:r>
              <a:rPr lang="zh-CN" altLang="en-US" sz="2800" b="1" spc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rPr>
              <a:t>功能介绍</a:t>
            </a:r>
            <a:endParaRPr lang="en-US" altLang="zh-CN" sz="2800" b="1" spc="500" dirty="0">
              <a:solidFill>
                <a:schemeClr val="tx1">
                  <a:lumMod val="75000"/>
                  <a:lumOff val="2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07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检索结果</a:t>
            </a:r>
            <a:r>
              <a:rPr lang="en-US" altLang="zh-CN" dirty="0" smtClean="0"/>
              <a:t>-</a:t>
            </a:r>
            <a:r>
              <a:rPr lang="zh-CN" altLang="en-US" dirty="0" smtClean="0"/>
              <a:t>多样化的展示布局</a:t>
            </a:r>
            <a:endParaRPr lang="zh-CN" altLang="en-US" dirty="0"/>
          </a:p>
        </p:txBody>
      </p:sp>
      <p:sp>
        <p:nvSpPr>
          <p:cNvPr id="18" name="MH_Other_1"/>
          <p:cNvSpPr/>
          <p:nvPr>
            <p:custDataLst>
              <p:tags r:id="rId1"/>
            </p:custDataLst>
          </p:nvPr>
        </p:nvSpPr>
        <p:spPr>
          <a:xfrm rot="972597">
            <a:off x="4076734" y="2581275"/>
            <a:ext cx="1182688" cy="2439988"/>
          </a:xfrm>
          <a:prstGeom prst="roundRect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lIns="0" tIns="18000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zh-CN" sz="3200" kern="0" dirty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  <a:cs typeface="Raavi" panose="020B0502040204020203" pitchFamily="34" charset="0"/>
              </a:rPr>
              <a:t>02</a:t>
            </a:r>
            <a:endParaRPr lang="zh-CN" altLang="en-US" sz="3200" kern="0" dirty="0">
              <a:solidFill>
                <a:srgbClr val="FFFFFF"/>
              </a:solidFill>
              <a:latin typeface="华文宋体" pitchFamily="2" charset="-122"/>
              <a:ea typeface="华文宋体" pitchFamily="2" charset="-122"/>
              <a:cs typeface="Raavi" panose="020B0502040204020203" pitchFamily="34" charset="0"/>
            </a:endParaRPr>
          </a:p>
        </p:txBody>
      </p:sp>
      <p:sp>
        <p:nvSpPr>
          <p:cNvPr id="19" name="MH_SubTitle_2"/>
          <p:cNvSpPr/>
          <p:nvPr>
            <p:custDataLst>
              <p:tags r:id="rId2"/>
            </p:custDataLst>
          </p:nvPr>
        </p:nvSpPr>
        <p:spPr>
          <a:xfrm rot="972597">
            <a:off x="4067209" y="3268663"/>
            <a:ext cx="1022350" cy="1616075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zh-CN" altLang="en-US">
                <a:solidFill>
                  <a:srgbClr val="2C2C2C"/>
                </a:solidFill>
                <a:latin typeface="华文宋体" pitchFamily="2" charset="-122"/>
                <a:ea typeface="华文宋体" pitchFamily="2" charset="-122"/>
              </a:rPr>
              <a:t>三栏</a:t>
            </a:r>
            <a:endParaRPr lang="en-US" altLang="zh-CN">
              <a:solidFill>
                <a:srgbClr val="2C2C2C"/>
              </a:solidFill>
              <a:latin typeface="华文宋体" pitchFamily="2" charset="-122"/>
              <a:ea typeface="华文宋体" pitchFamily="2" charset="-122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zh-CN" altLang="en-US">
                <a:solidFill>
                  <a:srgbClr val="2C2C2C"/>
                </a:solidFill>
                <a:latin typeface="华文宋体" pitchFamily="2" charset="-122"/>
                <a:ea typeface="华文宋体" pitchFamily="2" charset="-122"/>
              </a:rPr>
              <a:t>无图式</a:t>
            </a:r>
            <a:endParaRPr lang="en-US" altLang="zh-CN">
              <a:solidFill>
                <a:srgbClr val="2C2C2C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0" name="MH_Other_2"/>
          <p:cNvSpPr/>
          <p:nvPr>
            <p:custDataLst>
              <p:tags r:id="rId3"/>
            </p:custDataLst>
          </p:nvPr>
        </p:nvSpPr>
        <p:spPr>
          <a:xfrm rot="19692632">
            <a:off x="1847884" y="2413000"/>
            <a:ext cx="1933575" cy="1101725"/>
          </a:xfrm>
          <a:prstGeom prst="arc">
            <a:avLst>
              <a:gd name="adj1" fmla="val 16413187"/>
              <a:gd name="adj2" fmla="val 0"/>
            </a:avLst>
          </a:prstGeom>
          <a:noFill/>
          <a:ln w="28575" cap="flat" cmpd="sng" algn="ctr">
            <a:solidFill>
              <a:srgbClr val="8080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1" name="MH_Other_3"/>
          <p:cNvSpPr/>
          <p:nvPr>
            <p:custDataLst>
              <p:tags r:id="rId4"/>
            </p:custDataLst>
          </p:nvPr>
        </p:nvSpPr>
        <p:spPr>
          <a:xfrm rot="1735466">
            <a:off x="2900397" y="2028825"/>
            <a:ext cx="1182687" cy="2439988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tIns="18000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zh-CN" sz="3200" kern="0" dirty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  <a:cs typeface="Raavi" panose="020B0502040204020203" pitchFamily="34" charset="0"/>
              </a:rPr>
              <a:t>01</a:t>
            </a:r>
            <a:endParaRPr lang="zh-CN" altLang="en-US" sz="3200" kern="0" dirty="0">
              <a:solidFill>
                <a:srgbClr val="FFFFFF"/>
              </a:solidFill>
              <a:latin typeface="华文宋体" pitchFamily="2" charset="-122"/>
              <a:ea typeface="华文宋体" pitchFamily="2" charset="-122"/>
              <a:cs typeface="Raavi" panose="020B0502040204020203" pitchFamily="34" charset="0"/>
            </a:endParaRPr>
          </a:p>
        </p:txBody>
      </p:sp>
      <p:sp>
        <p:nvSpPr>
          <p:cNvPr id="22" name="MH_SubTitle_1"/>
          <p:cNvSpPr/>
          <p:nvPr>
            <p:custDataLst>
              <p:tags r:id="rId5"/>
            </p:custDataLst>
          </p:nvPr>
        </p:nvSpPr>
        <p:spPr>
          <a:xfrm rot="1735466">
            <a:off x="2844834" y="2697163"/>
            <a:ext cx="1022350" cy="1616075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zh-CN" altLang="en-US">
                <a:solidFill>
                  <a:srgbClr val="2C2C2C"/>
                </a:solidFill>
                <a:latin typeface="华文宋体" pitchFamily="2" charset="-122"/>
                <a:ea typeface="华文宋体" pitchFamily="2" charset="-122"/>
              </a:rPr>
              <a:t>三栏式</a:t>
            </a:r>
            <a:endParaRPr lang="en-US" altLang="zh-CN">
              <a:solidFill>
                <a:srgbClr val="2C2C2C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3" name="MH_Other_4"/>
          <p:cNvSpPr/>
          <p:nvPr>
            <p:custDataLst>
              <p:tags r:id="rId6"/>
            </p:custDataLst>
          </p:nvPr>
        </p:nvSpPr>
        <p:spPr>
          <a:xfrm rot="21573501">
            <a:off x="3571909" y="2032000"/>
            <a:ext cx="139700" cy="139700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4" name="MH_Other_5"/>
          <p:cNvSpPr/>
          <p:nvPr>
            <p:custDataLst>
              <p:tags r:id="rId7"/>
            </p:custDataLst>
          </p:nvPr>
        </p:nvSpPr>
        <p:spPr>
          <a:xfrm rot="21573501">
            <a:off x="2573372" y="1576388"/>
            <a:ext cx="1062037" cy="550862"/>
          </a:xfrm>
          <a:custGeom>
            <a:avLst/>
            <a:gdLst>
              <a:gd name="connsiteX0" fmla="*/ 1480415 w 2878709"/>
              <a:gd name="connsiteY0" fmla="*/ 269 h 1323091"/>
              <a:gd name="connsiteX1" fmla="*/ 2878709 w 2878709"/>
              <a:gd name="connsiteY1" fmla="*/ 661546 h 1323091"/>
              <a:gd name="connsiteX2" fmla="*/ 1439355 w 2878709"/>
              <a:gd name="connsiteY2" fmla="*/ 661546 h 1323091"/>
              <a:gd name="connsiteX3" fmla="*/ 1480415 w 2878709"/>
              <a:gd name="connsiteY3" fmla="*/ 269 h 1323091"/>
              <a:gd name="connsiteX0" fmla="*/ 1480415 w 2878709"/>
              <a:gd name="connsiteY0" fmla="*/ 269 h 1323091"/>
              <a:gd name="connsiteX1" fmla="*/ 2878709 w 2878709"/>
              <a:gd name="connsiteY1" fmla="*/ 661546 h 1323091"/>
              <a:gd name="connsiteX0" fmla="*/ 41060 w 1439354"/>
              <a:gd name="connsiteY0" fmla="*/ 0 h 661277"/>
              <a:gd name="connsiteX1" fmla="*/ 1439354 w 1439354"/>
              <a:gd name="connsiteY1" fmla="*/ 661277 h 661277"/>
              <a:gd name="connsiteX2" fmla="*/ 0 w 1439354"/>
              <a:gd name="connsiteY2" fmla="*/ 661277 h 661277"/>
              <a:gd name="connsiteX3" fmla="*/ 41060 w 1439354"/>
              <a:gd name="connsiteY3" fmla="*/ 0 h 661277"/>
              <a:gd name="connsiteX0" fmla="*/ 41060 w 1439354"/>
              <a:gd name="connsiteY0" fmla="*/ 526473 h 661277"/>
              <a:gd name="connsiteX1" fmla="*/ 1439354 w 1439354"/>
              <a:gd name="connsiteY1" fmla="*/ 661277 h 661277"/>
              <a:gd name="connsiteX0" fmla="*/ 41060 w 1442020"/>
              <a:gd name="connsiteY0" fmla="*/ 0 h 661277"/>
              <a:gd name="connsiteX1" fmla="*/ 1439354 w 1442020"/>
              <a:gd name="connsiteY1" fmla="*/ 661277 h 661277"/>
              <a:gd name="connsiteX2" fmla="*/ 0 w 1442020"/>
              <a:gd name="connsiteY2" fmla="*/ 661277 h 661277"/>
              <a:gd name="connsiteX3" fmla="*/ 41060 w 1442020"/>
              <a:gd name="connsiteY3" fmla="*/ 0 h 661277"/>
              <a:gd name="connsiteX0" fmla="*/ 41060 w 1442020"/>
              <a:gd name="connsiteY0" fmla="*/ 526473 h 661277"/>
              <a:gd name="connsiteX1" fmla="*/ 1439354 w 1442020"/>
              <a:gd name="connsiteY1" fmla="*/ 661277 h 66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42020" h="661277" stroke="0" extrusionOk="0">
                <a:moveTo>
                  <a:pt x="41060" y="0"/>
                </a:moveTo>
                <a:cubicBezTo>
                  <a:pt x="819686" y="10213"/>
                  <a:pt x="1439354" y="303264"/>
                  <a:pt x="1439354" y="661277"/>
                </a:cubicBezTo>
                <a:lnTo>
                  <a:pt x="0" y="661277"/>
                </a:lnTo>
                <a:lnTo>
                  <a:pt x="41060" y="0"/>
                </a:lnTo>
                <a:close/>
              </a:path>
              <a:path w="1442020" h="661277" fill="none">
                <a:moveTo>
                  <a:pt x="41060" y="526473"/>
                </a:moveTo>
                <a:cubicBezTo>
                  <a:pt x="1567831" y="772213"/>
                  <a:pt x="1439354" y="303264"/>
                  <a:pt x="1439354" y="661277"/>
                </a:cubicBezTo>
              </a:path>
            </a:pathLst>
          </a:custGeom>
          <a:noFill/>
          <a:ln w="28575" cap="flat" cmpd="sng" algn="ctr">
            <a:solidFill>
              <a:srgbClr val="8080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5" name="MH_Other_6"/>
          <p:cNvSpPr/>
          <p:nvPr>
            <p:custDataLst>
              <p:tags r:id="rId8"/>
            </p:custDataLst>
          </p:nvPr>
        </p:nvSpPr>
        <p:spPr>
          <a:xfrm rot="310424">
            <a:off x="5353084" y="2828925"/>
            <a:ext cx="1182688" cy="2439988"/>
          </a:xfrm>
          <a:prstGeom prst="roundRect">
            <a:avLst/>
          </a:prstGeom>
          <a:solidFill>
            <a:srgbClr val="FF816E"/>
          </a:solidFill>
          <a:ln w="25400" cap="flat" cmpd="sng" algn="ctr">
            <a:noFill/>
            <a:prstDash val="solid"/>
          </a:ln>
          <a:effectLst/>
        </p:spPr>
        <p:txBody>
          <a:bodyPr lIns="0" tIns="18000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zh-CN" sz="3200" kern="0" dirty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  <a:cs typeface="Raavi" panose="020B0502040204020203" pitchFamily="34" charset="0"/>
              </a:rPr>
              <a:t>03</a:t>
            </a:r>
            <a:endParaRPr lang="zh-CN" altLang="en-US" sz="3200" kern="0" dirty="0">
              <a:solidFill>
                <a:srgbClr val="FFFFFF"/>
              </a:solidFill>
              <a:latin typeface="华文宋体" pitchFamily="2" charset="-122"/>
              <a:ea typeface="华文宋体" pitchFamily="2" charset="-122"/>
              <a:cs typeface="Raavi" panose="020B0502040204020203" pitchFamily="34" charset="0"/>
            </a:endParaRPr>
          </a:p>
        </p:txBody>
      </p:sp>
      <p:sp>
        <p:nvSpPr>
          <p:cNvPr id="26" name="MH_SubTitle_3"/>
          <p:cNvSpPr/>
          <p:nvPr>
            <p:custDataLst>
              <p:tags r:id="rId9"/>
            </p:custDataLst>
          </p:nvPr>
        </p:nvSpPr>
        <p:spPr>
          <a:xfrm rot="310424">
            <a:off x="5397534" y="3529013"/>
            <a:ext cx="1022350" cy="1614487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kern="0" dirty="0">
                <a:solidFill>
                  <a:srgbClr val="2C2C2C"/>
                </a:solidFill>
                <a:latin typeface="华文宋体" pitchFamily="2" charset="-122"/>
                <a:ea typeface="华文宋体" pitchFamily="2" charset="-122"/>
              </a:rPr>
              <a:t>列表式</a:t>
            </a:r>
            <a:endParaRPr lang="en-US" altLang="zh-CN" kern="0" dirty="0">
              <a:solidFill>
                <a:srgbClr val="2C2C2C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7" name="MH_Other_7"/>
          <p:cNvSpPr/>
          <p:nvPr>
            <p:custDataLst>
              <p:tags r:id="rId10"/>
            </p:custDataLst>
          </p:nvPr>
        </p:nvSpPr>
        <p:spPr>
          <a:xfrm rot="20865428">
            <a:off x="6734209" y="2763838"/>
            <a:ext cx="1182688" cy="2439987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tIns="18000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zh-CN" sz="3200" kern="0" dirty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  <a:cs typeface="Raavi" panose="020B0502040204020203" pitchFamily="34" charset="0"/>
              </a:rPr>
              <a:t>04</a:t>
            </a:r>
            <a:endParaRPr lang="zh-CN" altLang="en-US" sz="3200" kern="0" dirty="0">
              <a:solidFill>
                <a:srgbClr val="FFFFFF"/>
              </a:solidFill>
              <a:latin typeface="华文宋体" pitchFamily="2" charset="-122"/>
              <a:ea typeface="华文宋体" pitchFamily="2" charset="-122"/>
              <a:cs typeface="Raavi" panose="020B0502040204020203" pitchFamily="34" charset="0"/>
            </a:endParaRPr>
          </a:p>
        </p:txBody>
      </p:sp>
      <p:sp>
        <p:nvSpPr>
          <p:cNvPr id="28" name="MH_SubTitle_4"/>
          <p:cNvSpPr/>
          <p:nvPr>
            <p:custDataLst>
              <p:tags r:id="rId11"/>
            </p:custDataLst>
          </p:nvPr>
        </p:nvSpPr>
        <p:spPr>
          <a:xfrm rot="20865428">
            <a:off x="6865972" y="3460750"/>
            <a:ext cx="1023937" cy="1616075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zh-CN" altLang="en-US">
                <a:solidFill>
                  <a:srgbClr val="2C2C2C"/>
                </a:solidFill>
                <a:latin typeface="华文宋体" pitchFamily="2" charset="-122"/>
                <a:ea typeface="华文宋体" pitchFamily="2" charset="-122"/>
              </a:rPr>
              <a:t>列表</a:t>
            </a:r>
            <a:endParaRPr lang="en-US" altLang="zh-CN">
              <a:solidFill>
                <a:srgbClr val="2C2C2C"/>
              </a:solidFill>
              <a:latin typeface="华文宋体" pitchFamily="2" charset="-122"/>
              <a:ea typeface="华文宋体" pitchFamily="2" charset="-122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zh-CN" altLang="en-US">
                <a:solidFill>
                  <a:srgbClr val="2C2C2C"/>
                </a:solidFill>
                <a:latin typeface="华文宋体" pitchFamily="2" charset="-122"/>
                <a:ea typeface="华文宋体" pitchFamily="2" charset="-122"/>
              </a:rPr>
              <a:t>无图式</a:t>
            </a:r>
            <a:endParaRPr lang="en-US" altLang="zh-CN">
              <a:solidFill>
                <a:srgbClr val="2C2C2C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9" name="MH_Other_9"/>
          <p:cNvSpPr/>
          <p:nvPr>
            <p:custDataLst>
              <p:tags r:id="rId12"/>
            </p:custDataLst>
          </p:nvPr>
        </p:nvSpPr>
        <p:spPr>
          <a:xfrm rot="19960410">
            <a:off x="7915309" y="2136775"/>
            <a:ext cx="1182688" cy="2439988"/>
          </a:xfrm>
          <a:prstGeom prst="roundRect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lIns="0" tIns="18000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zh-CN" sz="3200" kern="0" dirty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  <a:cs typeface="Raavi" panose="020B0502040204020203" pitchFamily="34" charset="0"/>
              </a:rPr>
              <a:t>05</a:t>
            </a:r>
            <a:endParaRPr lang="zh-CN" altLang="en-US" sz="3200" kern="0" dirty="0">
              <a:solidFill>
                <a:srgbClr val="FFFFFF"/>
              </a:solidFill>
              <a:latin typeface="华文宋体" pitchFamily="2" charset="-122"/>
              <a:ea typeface="华文宋体" pitchFamily="2" charset="-122"/>
              <a:cs typeface="Raavi" panose="020B0502040204020203" pitchFamily="34" charset="0"/>
            </a:endParaRPr>
          </a:p>
        </p:txBody>
      </p:sp>
      <p:sp>
        <p:nvSpPr>
          <p:cNvPr id="30" name="MH_SubTitle_5"/>
          <p:cNvSpPr/>
          <p:nvPr>
            <p:custDataLst>
              <p:tags r:id="rId13"/>
            </p:custDataLst>
          </p:nvPr>
        </p:nvSpPr>
        <p:spPr>
          <a:xfrm rot="19960410">
            <a:off x="8132797" y="2803525"/>
            <a:ext cx="1023937" cy="1616075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zh-CN" altLang="en-US">
                <a:solidFill>
                  <a:srgbClr val="2C2C2C"/>
                </a:solidFill>
                <a:latin typeface="华文宋体" pitchFamily="2" charset="-122"/>
                <a:ea typeface="华文宋体" pitchFamily="2" charset="-122"/>
              </a:rPr>
              <a:t>首图式</a:t>
            </a:r>
            <a:endParaRPr lang="en-US" altLang="zh-CN">
              <a:solidFill>
                <a:srgbClr val="2C2C2C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1" name="MH_Other_10"/>
          <p:cNvSpPr/>
          <p:nvPr>
            <p:custDataLst>
              <p:tags r:id="rId14"/>
            </p:custDataLst>
          </p:nvPr>
        </p:nvSpPr>
        <p:spPr>
          <a:xfrm rot="524387">
            <a:off x="8320122" y="2138363"/>
            <a:ext cx="139700" cy="138112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2" name="MH_Other_11"/>
          <p:cNvSpPr/>
          <p:nvPr>
            <p:custDataLst>
              <p:tags r:id="rId15"/>
            </p:custDataLst>
          </p:nvPr>
        </p:nvSpPr>
        <p:spPr>
          <a:xfrm rot="524387" flipH="1">
            <a:off x="8440772" y="1758950"/>
            <a:ext cx="1123950" cy="561975"/>
          </a:xfrm>
          <a:custGeom>
            <a:avLst/>
            <a:gdLst>
              <a:gd name="connsiteX0" fmla="*/ 1480415 w 2878709"/>
              <a:gd name="connsiteY0" fmla="*/ 269 h 1323091"/>
              <a:gd name="connsiteX1" fmla="*/ 2878709 w 2878709"/>
              <a:gd name="connsiteY1" fmla="*/ 661546 h 1323091"/>
              <a:gd name="connsiteX2" fmla="*/ 1439355 w 2878709"/>
              <a:gd name="connsiteY2" fmla="*/ 661546 h 1323091"/>
              <a:gd name="connsiteX3" fmla="*/ 1480415 w 2878709"/>
              <a:gd name="connsiteY3" fmla="*/ 269 h 1323091"/>
              <a:gd name="connsiteX0" fmla="*/ 1480415 w 2878709"/>
              <a:gd name="connsiteY0" fmla="*/ 269 h 1323091"/>
              <a:gd name="connsiteX1" fmla="*/ 2878709 w 2878709"/>
              <a:gd name="connsiteY1" fmla="*/ 661546 h 1323091"/>
              <a:gd name="connsiteX0" fmla="*/ 41060 w 1439354"/>
              <a:gd name="connsiteY0" fmla="*/ 0 h 661277"/>
              <a:gd name="connsiteX1" fmla="*/ 1439354 w 1439354"/>
              <a:gd name="connsiteY1" fmla="*/ 661277 h 661277"/>
              <a:gd name="connsiteX2" fmla="*/ 0 w 1439354"/>
              <a:gd name="connsiteY2" fmla="*/ 661277 h 661277"/>
              <a:gd name="connsiteX3" fmla="*/ 41060 w 1439354"/>
              <a:gd name="connsiteY3" fmla="*/ 0 h 661277"/>
              <a:gd name="connsiteX0" fmla="*/ 41060 w 1439354"/>
              <a:gd name="connsiteY0" fmla="*/ 526473 h 661277"/>
              <a:gd name="connsiteX1" fmla="*/ 1439354 w 1439354"/>
              <a:gd name="connsiteY1" fmla="*/ 661277 h 661277"/>
              <a:gd name="connsiteX0" fmla="*/ 41060 w 1442020"/>
              <a:gd name="connsiteY0" fmla="*/ 0 h 661277"/>
              <a:gd name="connsiteX1" fmla="*/ 1439354 w 1442020"/>
              <a:gd name="connsiteY1" fmla="*/ 661277 h 661277"/>
              <a:gd name="connsiteX2" fmla="*/ 0 w 1442020"/>
              <a:gd name="connsiteY2" fmla="*/ 661277 h 661277"/>
              <a:gd name="connsiteX3" fmla="*/ 41060 w 1442020"/>
              <a:gd name="connsiteY3" fmla="*/ 0 h 661277"/>
              <a:gd name="connsiteX0" fmla="*/ 41060 w 1442020"/>
              <a:gd name="connsiteY0" fmla="*/ 526473 h 661277"/>
              <a:gd name="connsiteX1" fmla="*/ 1439354 w 1442020"/>
              <a:gd name="connsiteY1" fmla="*/ 661277 h 66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42020" h="661277" stroke="0" extrusionOk="0">
                <a:moveTo>
                  <a:pt x="41060" y="0"/>
                </a:moveTo>
                <a:cubicBezTo>
                  <a:pt x="819686" y="10213"/>
                  <a:pt x="1439354" y="303264"/>
                  <a:pt x="1439354" y="661277"/>
                </a:cubicBezTo>
                <a:lnTo>
                  <a:pt x="0" y="661277"/>
                </a:lnTo>
                <a:lnTo>
                  <a:pt x="41060" y="0"/>
                </a:lnTo>
                <a:close/>
              </a:path>
              <a:path w="1442020" h="661277" fill="none">
                <a:moveTo>
                  <a:pt x="41060" y="526473"/>
                </a:moveTo>
                <a:cubicBezTo>
                  <a:pt x="1567831" y="772213"/>
                  <a:pt x="1439354" y="303264"/>
                  <a:pt x="1439354" y="661277"/>
                </a:cubicBezTo>
              </a:path>
            </a:pathLst>
          </a:custGeom>
          <a:noFill/>
          <a:ln w="28575" cap="flat" cmpd="sng" algn="ctr">
            <a:solidFill>
              <a:srgbClr val="8080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华文宋体" pitchFamily="2" charset="-122"/>
              <a:ea typeface="华文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4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检索结果</a:t>
            </a:r>
            <a:r>
              <a:rPr lang="en-US" altLang="zh-CN" dirty="0"/>
              <a:t>-</a:t>
            </a:r>
            <a:r>
              <a:rPr lang="zh-CN" altLang="en-US" dirty="0"/>
              <a:t>三栏式布局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59502" y="1916832"/>
            <a:ext cx="3024336" cy="240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defRPr>
            </a:lvl1pPr>
          </a:lstStyle>
          <a:p>
            <a:pPr marL="285750" indent="-285750" algn="just">
              <a:buFont typeface="华文宋体" pitchFamily="2" charset="-122"/>
              <a:buChar char="∆"/>
            </a:pPr>
            <a:r>
              <a:rPr lang="zh-CN" altLang="en-US" sz="2000" dirty="0" smtClean="0"/>
              <a:t>左侧栏：快捷分类统计</a:t>
            </a:r>
            <a:endParaRPr lang="en-US" altLang="zh-CN" sz="2000" dirty="0"/>
          </a:p>
          <a:p>
            <a:pPr marL="285750" indent="-285750" algn="just">
              <a:buFont typeface="华文宋体" pitchFamily="2" charset="-122"/>
              <a:buChar char="∆"/>
            </a:pPr>
            <a:r>
              <a:rPr lang="zh-CN" altLang="en-US" sz="2000" dirty="0" smtClean="0"/>
              <a:t>中间栏：检索结果列表</a:t>
            </a:r>
            <a:endParaRPr lang="en-US" altLang="zh-CN" sz="2000" dirty="0" smtClean="0"/>
          </a:p>
          <a:p>
            <a:pPr marL="285750" indent="-285750" algn="just">
              <a:buFont typeface="华文宋体" pitchFamily="2" charset="-122"/>
              <a:buChar char="∆"/>
            </a:pPr>
            <a:r>
              <a:rPr lang="zh-CN" altLang="en-US" sz="2000" dirty="0"/>
              <a:t>右侧</a:t>
            </a:r>
            <a:r>
              <a:rPr lang="zh-CN" altLang="en-US" sz="2000" dirty="0" smtClean="0"/>
              <a:t>栏：选中专利的详细信息，各类信息便捷切换</a:t>
            </a:r>
            <a:endParaRPr lang="zh-CN" altLang="en-US" sz="20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542" y="1340768"/>
            <a:ext cx="8459430" cy="482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460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检索结果</a:t>
            </a:r>
            <a:r>
              <a:rPr lang="en-US" altLang="zh-CN" dirty="0" smtClean="0"/>
              <a:t>-</a:t>
            </a:r>
            <a:r>
              <a:rPr lang="zh-CN" altLang="en-US" dirty="0" smtClean="0"/>
              <a:t>首图式布局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614" y="1124744"/>
            <a:ext cx="10058400" cy="482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470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检索结果</a:t>
            </a:r>
            <a:r>
              <a:rPr lang="en-US" altLang="zh-CN" dirty="0" smtClean="0"/>
              <a:t>-</a:t>
            </a:r>
            <a:r>
              <a:rPr lang="zh-CN" altLang="en-US" dirty="0" smtClean="0"/>
              <a:t>同一专利图文对比</a:t>
            </a:r>
            <a:r>
              <a:rPr lang="en-US" altLang="zh-CN" dirty="0" smtClean="0"/>
              <a:t>/</a:t>
            </a:r>
            <a:r>
              <a:rPr lang="zh-CN" altLang="en-US" dirty="0" smtClean="0"/>
              <a:t>不同专利双屏显示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566" y="980728"/>
            <a:ext cx="11415783" cy="551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173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检索结果</a:t>
            </a:r>
            <a:r>
              <a:rPr lang="en-US" altLang="zh-CN" dirty="0" smtClean="0"/>
              <a:t>-</a:t>
            </a:r>
            <a:r>
              <a:rPr lang="zh-CN" altLang="en-US" dirty="0" smtClean="0"/>
              <a:t>多件专利对比阅读</a:t>
            </a:r>
            <a:endParaRPr lang="zh-CN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614" y="1052736"/>
            <a:ext cx="10585176" cy="536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7341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H_Page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检索结果</a:t>
            </a:r>
            <a:r>
              <a:rPr lang="en-US" altLang="zh-CN" dirty="0" smtClean="0"/>
              <a:t>-</a:t>
            </a:r>
            <a:r>
              <a:rPr lang="zh-CN" altLang="en-US" dirty="0" smtClean="0"/>
              <a:t>说明书浏览内容快速定位</a:t>
            </a:r>
            <a:endParaRPr lang="zh-CN" altLang="en-US" dirty="0" smtClean="0">
              <a:latin typeface="华文宋体" pitchFamily="2" charset="-122"/>
              <a:ea typeface="华文宋体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2758" y="914261"/>
            <a:ext cx="9754101" cy="5486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99024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H_Page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检索结果</a:t>
            </a:r>
            <a:r>
              <a:rPr lang="en-US" altLang="zh-CN" dirty="0" smtClean="0"/>
              <a:t>-</a:t>
            </a:r>
            <a:r>
              <a:rPr lang="zh-CN" altLang="en-US" dirty="0" smtClean="0"/>
              <a:t>同族世界地图</a:t>
            </a:r>
            <a:endParaRPr lang="zh-CN" altLang="en-US" dirty="0" smtClean="0">
              <a:latin typeface="华文宋体" pitchFamily="2" charset="-122"/>
              <a:ea typeface="华文宋体" pitchFamily="2" charset="-12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614" y="1052736"/>
            <a:ext cx="10591574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42678" y="4400890"/>
            <a:ext cx="4248472" cy="4682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>
                <a:solidFill>
                  <a:srgbClr val="C00000"/>
                </a:solidFill>
                <a:latin typeface="华文宋体" pitchFamily="2" charset="-122"/>
                <a:ea typeface="华文宋体" pitchFamily="2" charset="-122"/>
              </a:defRPr>
            </a:lvl1pPr>
          </a:lstStyle>
          <a:p>
            <a:r>
              <a:rPr lang="zh-CN" altLang="en-US" dirty="0" smtClean="0"/>
              <a:t>一件专利世界布局一目了然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12973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H_Page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检索结果</a:t>
            </a:r>
            <a:r>
              <a:rPr lang="en-US" altLang="zh-CN" dirty="0" smtClean="0"/>
              <a:t>-</a:t>
            </a:r>
            <a:r>
              <a:rPr lang="zh-CN" altLang="en-US" dirty="0" smtClean="0"/>
              <a:t>同族时序图</a:t>
            </a:r>
            <a:endParaRPr lang="zh-CN" altLang="en-US" dirty="0" smtClean="0">
              <a:latin typeface="华文宋体" pitchFamily="2" charset="-122"/>
              <a:ea typeface="华文宋体" pitchFamily="2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694" y="1052736"/>
            <a:ext cx="10956112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12973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H_Page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检索结果</a:t>
            </a:r>
            <a:r>
              <a:rPr lang="en-US" altLang="zh-CN" dirty="0" smtClean="0"/>
              <a:t>-</a:t>
            </a:r>
            <a:r>
              <a:rPr lang="zh-CN" altLang="en-US" dirty="0" smtClean="0"/>
              <a:t>引证</a:t>
            </a:r>
            <a:r>
              <a:rPr lang="en-US" altLang="zh-CN" dirty="0" smtClean="0"/>
              <a:t>&amp;&amp;</a:t>
            </a:r>
            <a:r>
              <a:rPr lang="zh-CN" altLang="en-US" dirty="0" smtClean="0"/>
              <a:t>被引证文献</a:t>
            </a:r>
            <a:endParaRPr lang="zh-CN" altLang="en-US" dirty="0" smtClean="0">
              <a:latin typeface="华文宋体" pitchFamily="2" charset="-122"/>
              <a:ea typeface="华文宋体" pitchFamily="2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805" y="1008113"/>
            <a:ext cx="10864001" cy="551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42678" y="4400890"/>
            <a:ext cx="4248472" cy="4682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>
                <a:solidFill>
                  <a:srgbClr val="C00000"/>
                </a:solidFill>
                <a:latin typeface="华文宋体" pitchFamily="2" charset="-122"/>
                <a:ea typeface="华文宋体" pitchFamily="2" charset="-122"/>
              </a:defRPr>
            </a:lvl1pPr>
          </a:lstStyle>
          <a:p>
            <a:r>
              <a:rPr lang="zh-CN" altLang="en-US" dirty="0" smtClean="0"/>
              <a:t>引证专利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被引证专利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非专利引证文献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15766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H_Page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检索结果</a:t>
            </a:r>
            <a:r>
              <a:rPr lang="en-US" altLang="zh-CN" dirty="0" smtClean="0"/>
              <a:t>-</a:t>
            </a:r>
            <a:r>
              <a:rPr lang="zh-CN" altLang="en-US" dirty="0" smtClean="0"/>
              <a:t>引证</a:t>
            </a:r>
            <a:r>
              <a:rPr lang="en-US" altLang="zh-CN" dirty="0" smtClean="0"/>
              <a:t>&amp;&amp;</a:t>
            </a:r>
            <a:r>
              <a:rPr lang="zh-CN" altLang="en-US" dirty="0" smtClean="0"/>
              <a:t>被引证关系图</a:t>
            </a:r>
            <a:endParaRPr lang="zh-CN" altLang="en-US" dirty="0" smtClean="0">
              <a:latin typeface="华文宋体" pitchFamily="2" charset="-122"/>
              <a:ea typeface="华文宋体" pitchFamily="2" charset="-12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072" y="1042957"/>
            <a:ext cx="10775726" cy="548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91350" y="4293096"/>
            <a:ext cx="3384376" cy="16561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>
                <a:solidFill>
                  <a:srgbClr val="C00000"/>
                </a:solidFill>
                <a:latin typeface="华文宋体" pitchFamily="2" charset="-122"/>
                <a:ea typeface="华文宋体" pitchFamily="2" charset="-122"/>
              </a:defRPr>
            </a:lvl1pPr>
          </a:lstStyle>
          <a:p>
            <a:pPr algn="l"/>
            <a:r>
              <a:rPr lang="zh-CN" altLang="en-US" dirty="0" smtClean="0"/>
              <a:t>    引证</a:t>
            </a:r>
            <a:r>
              <a:rPr lang="zh-CN" altLang="en-US" dirty="0"/>
              <a:t>关系一目了然</a:t>
            </a:r>
            <a:endParaRPr lang="en-US" altLang="zh-CN" dirty="0"/>
          </a:p>
          <a:p>
            <a:pPr algn="l"/>
            <a:r>
              <a:rPr lang="zh-CN" altLang="en-US" dirty="0" smtClean="0"/>
              <a:t>    帮助</a:t>
            </a:r>
            <a:r>
              <a:rPr lang="zh-CN" altLang="en-US" dirty="0"/>
              <a:t>用户捕捉技术发展脉络</a:t>
            </a:r>
            <a:endParaRPr lang="en-US" altLang="zh-CN" dirty="0"/>
          </a:p>
          <a:p>
            <a:pPr algn="l"/>
            <a:r>
              <a:rPr lang="zh-CN" altLang="en-US" dirty="0" smtClean="0"/>
              <a:t>    挖掘</a:t>
            </a:r>
            <a:r>
              <a:rPr lang="zh-CN" altLang="en-US" dirty="0"/>
              <a:t>潜在的重要专利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9820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4646" y="2763768"/>
            <a:ext cx="5040560" cy="314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 smtClean="0"/>
              <a:t>Innojoy</a:t>
            </a:r>
            <a:r>
              <a:rPr lang="zh-CN" altLang="en-US" dirty="0" smtClean="0"/>
              <a:t>概述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82638" y="1340768"/>
            <a:ext cx="10009112" cy="129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华文宋体" pitchFamily="2" charset="-122"/>
                <a:ea typeface="华文宋体" pitchFamily="2" charset="-122"/>
              </a:rPr>
              <a:t>在创新与知识产权保护时代，您需要一种信息最为全面准确、更新更为迅速的专利检索系统。来自大为</a:t>
            </a:r>
            <a:r>
              <a:rPr lang="zh-CN" altLang="en-US" dirty="0" smtClean="0">
                <a:latin typeface="华文宋体" pitchFamily="2" charset="-122"/>
                <a:ea typeface="华文宋体" pitchFamily="2" charset="-122"/>
              </a:rPr>
              <a:t>的</a:t>
            </a:r>
            <a:r>
              <a:rPr lang="en-US" altLang="zh-CN" dirty="0" err="1" smtClean="0">
                <a:latin typeface="华文宋体" pitchFamily="2" charset="-122"/>
                <a:ea typeface="华文宋体" pitchFamily="2" charset="-122"/>
              </a:rPr>
              <a:t>Innojoy</a:t>
            </a:r>
            <a:r>
              <a:rPr lang="zh-CN" altLang="en-US" dirty="0" smtClean="0">
                <a:latin typeface="华文宋体" pitchFamily="2" charset="-122"/>
                <a:ea typeface="华文宋体" pitchFamily="2" charset="-122"/>
              </a:rPr>
              <a:t>会</a:t>
            </a:r>
            <a:r>
              <a:rPr lang="zh-CN" altLang="en-US" dirty="0">
                <a:latin typeface="华文宋体" pitchFamily="2" charset="-122"/>
                <a:ea typeface="华文宋体" pitchFamily="2" charset="-122"/>
              </a:rPr>
              <a:t>帮助您</a:t>
            </a:r>
            <a:r>
              <a:rPr lang="zh-CN" altLang="en-US" dirty="0" smtClean="0">
                <a:latin typeface="华文宋体" pitchFamily="2" charset="-122"/>
                <a:ea typeface="华文宋体" pitchFamily="2" charset="-122"/>
              </a:rPr>
              <a:t>应对</a:t>
            </a:r>
            <a:r>
              <a:rPr lang="zh-CN" altLang="en-US" dirty="0">
                <a:latin typeface="华文宋体" pitchFamily="2" charset="-122"/>
                <a:ea typeface="华文宋体" pitchFamily="2" charset="-122"/>
              </a:rPr>
              <a:t>全球专利申请、专利侵权和专利许可行为日益强化的挑战，更好的保护您的知识产权</a:t>
            </a:r>
            <a:r>
              <a:rPr lang="zh-CN" altLang="en-US" dirty="0" smtClean="0">
                <a:latin typeface="华文宋体" pitchFamily="2" charset="-122"/>
                <a:ea typeface="华文宋体" pitchFamily="2" charset="-122"/>
              </a:rPr>
              <a:t>。</a:t>
            </a:r>
            <a:endParaRPr lang="zh-CN" altLang="en-US" dirty="0"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27254" y="2780928"/>
            <a:ext cx="4104456" cy="29523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pPr marL="285750" indent="-285750" algn="just">
              <a:lnSpc>
                <a:spcPct val="200000"/>
              </a:lnSpc>
              <a:buFont typeface="华文宋体" pitchFamily="2" charset="-122"/>
              <a:buChar char="∆"/>
            </a:pPr>
            <a:r>
              <a:rPr lang="zh-CN" altLang="en-US" dirty="0" smtClean="0">
                <a:solidFill>
                  <a:srgbClr val="C00000"/>
                </a:solidFill>
                <a:latin typeface="华文宋体" pitchFamily="2" charset="-122"/>
                <a:ea typeface="华文宋体" pitchFamily="2" charset="-122"/>
              </a:rPr>
              <a:t>产品</a:t>
            </a:r>
            <a:r>
              <a:rPr lang="zh-CN" altLang="en-US" dirty="0">
                <a:solidFill>
                  <a:srgbClr val="C00000"/>
                </a:solidFill>
                <a:latin typeface="华文宋体" pitchFamily="2" charset="-122"/>
                <a:ea typeface="华文宋体" pitchFamily="2" charset="-122"/>
              </a:rPr>
              <a:t>理念：以专利数据为基础，</a:t>
            </a:r>
            <a:r>
              <a:rPr lang="zh-CN" altLang="en-US" dirty="0" smtClean="0">
                <a:solidFill>
                  <a:srgbClr val="C00000"/>
                </a:solidFill>
                <a:latin typeface="华文宋体" pitchFamily="2" charset="-122"/>
                <a:ea typeface="华文宋体" pitchFamily="2" charset="-122"/>
              </a:rPr>
              <a:t>提升用户对专利文献技术信息、法律信息和</a:t>
            </a:r>
            <a:r>
              <a:rPr lang="zh-CN" altLang="en-US" dirty="0">
                <a:solidFill>
                  <a:srgbClr val="C00000"/>
                </a:solidFill>
                <a:latin typeface="华文宋体" pitchFamily="2" charset="-122"/>
                <a:ea typeface="华文宋体" pitchFamily="2" charset="-122"/>
              </a:rPr>
              <a:t>市场信息的综合利用</a:t>
            </a:r>
          </a:p>
          <a:p>
            <a:pPr marL="285750" indent="-285750" algn="just">
              <a:lnSpc>
                <a:spcPct val="200000"/>
              </a:lnSpc>
              <a:buFont typeface="华文宋体" pitchFamily="2" charset="-122"/>
              <a:buChar char="∆"/>
            </a:pPr>
            <a:r>
              <a:rPr lang="zh-CN" altLang="en-US" dirty="0" smtClean="0">
                <a:solidFill>
                  <a:srgbClr val="C00000"/>
                </a:solidFill>
                <a:latin typeface="华文宋体" pitchFamily="2" charset="-122"/>
                <a:ea typeface="华文宋体" pitchFamily="2" charset="-122"/>
              </a:rPr>
              <a:t>产品</a:t>
            </a:r>
            <a:r>
              <a:rPr lang="zh-CN" altLang="en-US" dirty="0">
                <a:solidFill>
                  <a:srgbClr val="C00000"/>
                </a:solidFill>
                <a:latin typeface="华文宋体" pitchFamily="2" charset="-122"/>
                <a:ea typeface="华文宋体" pitchFamily="2" charset="-122"/>
              </a:rPr>
              <a:t>定位：专业的专利检索分析工具以及专题数据库建设</a:t>
            </a:r>
            <a:r>
              <a:rPr lang="zh-CN" altLang="en-US" dirty="0" smtClean="0">
                <a:solidFill>
                  <a:srgbClr val="C00000"/>
                </a:solidFill>
                <a:latin typeface="华文宋体" pitchFamily="2" charset="-122"/>
                <a:ea typeface="华文宋体" pitchFamily="2" charset="-122"/>
              </a:rPr>
              <a:t>工具</a:t>
            </a:r>
            <a:endParaRPr lang="en-US" altLang="zh-CN" dirty="0" smtClean="0">
              <a:solidFill>
                <a:srgbClr val="C00000"/>
              </a:solidFill>
              <a:latin typeface="华文宋体" pitchFamily="2" charset="-122"/>
              <a:ea typeface="华文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786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检索结果</a:t>
            </a:r>
            <a:r>
              <a:rPr lang="en-US" altLang="zh-CN" dirty="0" smtClean="0"/>
              <a:t>-DPI</a:t>
            </a:r>
            <a:r>
              <a:rPr lang="zh-CN" altLang="en-US" dirty="0" smtClean="0"/>
              <a:t>大为专利指数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606" y="1196752"/>
            <a:ext cx="10058400" cy="485577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723806" y="4581128"/>
            <a:ext cx="482453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</a:rPr>
              <a:t>综合计算</a:t>
            </a:r>
            <a:r>
              <a:rPr lang="en-US" altLang="zh-CN" dirty="0">
                <a:solidFill>
                  <a:srgbClr val="FF0000"/>
                </a:solidFill>
              </a:rPr>
              <a:t>16</a:t>
            </a:r>
            <a:r>
              <a:rPr lang="zh-CN" altLang="en-US" dirty="0">
                <a:solidFill>
                  <a:srgbClr val="FF0000"/>
                </a:solidFill>
              </a:rPr>
              <a:t>项专利指标，评估专利</a:t>
            </a:r>
            <a:r>
              <a:rPr lang="zh-CN" altLang="zh-CN" dirty="0">
                <a:solidFill>
                  <a:srgbClr val="FF0000"/>
                </a:solidFill>
              </a:rPr>
              <a:t>技术价值</a:t>
            </a:r>
            <a:r>
              <a:rPr lang="zh-CN" altLang="en-US" dirty="0">
                <a:solidFill>
                  <a:srgbClr val="FF0000"/>
                </a:solidFill>
              </a:rPr>
              <a:t>、</a:t>
            </a:r>
            <a:r>
              <a:rPr lang="zh-CN" altLang="zh-CN" dirty="0">
                <a:solidFill>
                  <a:srgbClr val="FF0000"/>
                </a:solidFill>
              </a:rPr>
              <a:t>权利价值</a:t>
            </a:r>
            <a:r>
              <a:rPr lang="zh-CN" altLang="en-US" dirty="0">
                <a:solidFill>
                  <a:srgbClr val="FF0000"/>
                </a:solidFill>
              </a:rPr>
              <a:t>和</a:t>
            </a:r>
            <a:r>
              <a:rPr lang="zh-CN" altLang="zh-CN" dirty="0">
                <a:solidFill>
                  <a:srgbClr val="FF0000"/>
                </a:solidFill>
              </a:rPr>
              <a:t>运营价值，</a:t>
            </a:r>
            <a:r>
              <a:rPr lang="zh-CN" altLang="en-US" dirty="0">
                <a:solidFill>
                  <a:srgbClr val="FF0000"/>
                </a:solidFill>
              </a:rPr>
              <a:t>为判断专利质量及专利价值度提供客观参考。</a:t>
            </a:r>
            <a:endParaRPr lang="zh-CN" altLang="zh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171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检索结果</a:t>
            </a:r>
            <a:r>
              <a:rPr lang="en-US" altLang="zh-CN" dirty="0" smtClean="0"/>
              <a:t>-</a:t>
            </a:r>
            <a:r>
              <a:rPr lang="zh-CN" altLang="en-US" dirty="0" smtClean="0"/>
              <a:t>公知技术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614" y="1268760"/>
            <a:ext cx="10058400" cy="485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30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检索结果</a:t>
            </a:r>
            <a:r>
              <a:rPr lang="en-US" altLang="zh-CN" dirty="0" smtClean="0"/>
              <a:t>-</a:t>
            </a:r>
            <a:r>
              <a:rPr lang="zh-CN" altLang="en-US" dirty="0" smtClean="0"/>
              <a:t>收藏专利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01064" y="1370092"/>
            <a:ext cx="2338758" cy="14333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just">
              <a:lnSpc>
                <a:spcPct val="150000"/>
              </a:lnSpc>
              <a:buFont typeface="华文宋体" pitchFamily="2" charset="-122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defRPr>
            </a:lvl1pPr>
          </a:lstStyle>
          <a:p>
            <a:r>
              <a:rPr lang="zh-CN" altLang="en-US" sz="2000" dirty="0"/>
              <a:t>为用户提供个人收藏</a:t>
            </a:r>
            <a:r>
              <a:rPr lang="zh-CN" altLang="en-US" sz="2000" dirty="0" smtClean="0"/>
              <a:t>夹，将</a:t>
            </a:r>
            <a:r>
              <a:rPr lang="zh-CN" altLang="en-US" sz="2000" dirty="0"/>
              <a:t>关注专利收藏到相应导航</a:t>
            </a:r>
            <a:r>
              <a:rPr lang="zh-CN" altLang="en-US" sz="2000" dirty="0" smtClean="0"/>
              <a:t>下。</a:t>
            </a:r>
            <a:endParaRPr lang="zh-CN" altLang="en-US" sz="2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235" y="1370092"/>
            <a:ext cx="8503904" cy="487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173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检索结果</a:t>
            </a:r>
            <a:r>
              <a:rPr lang="en-US" altLang="zh-CN" dirty="0" smtClean="0"/>
              <a:t>-</a:t>
            </a:r>
            <a:r>
              <a:rPr lang="zh-CN" altLang="en-US" dirty="0"/>
              <a:t>下载</a:t>
            </a:r>
            <a:r>
              <a:rPr lang="zh-CN" altLang="en-US" dirty="0" smtClean="0"/>
              <a:t>专利</a:t>
            </a:r>
            <a:endParaRPr lang="zh-CN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538" y="1052736"/>
            <a:ext cx="10848260" cy="553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471470" y="5406315"/>
            <a:ext cx="33123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just">
              <a:lnSpc>
                <a:spcPct val="150000"/>
              </a:lnSpc>
              <a:buFont typeface="华文宋体" pitchFamily="2" charset="-122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defRPr>
            </a:lvl1pPr>
          </a:lstStyle>
          <a:p>
            <a:r>
              <a:rPr lang="zh-CN" altLang="en-US" sz="1600" dirty="0" smtClean="0">
                <a:solidFill>
                  <a:srgbClr val="FF0000"/>
                </a:solidFill>
              </a:rPr>
              <a:t>支持</a:t>
            </a:r>
            <a:r>
              <a:rPr lang="en-US" altLang="zh-CN" sz="1600" dirty="0" smtClean="0">
                <a:solidFill>
                  <a:srgbClr val="FF0000"/>
                </a:solidFill>
              </a:rPr>
              <a:t>Excel/HTML/Word</a:t>
            </a:r>
            <a:r>
              <a:rPr lang="zh-CN" altLang="en-US" sz="1600" dirty="0">
                <a:solidFill>
                  <a:srgbClr val="FF0000"/>
                </a:solidFill>
              </a:rPr>
              <a:t>三种格式；</a:t>
            </a:r>
            <a:endParaRPr lang="en-US" altLang="zh-CN" sz="1600" dirty="0" smtClean="0">
              <a:solidFill>
                <a:srgbClr val="FF0000"/>
              </a:solidFill>
            </a:endParaRPr>
          </a:p>
          <a:p>
            <a:r>
              <a:rPr lang="zh-CN" altLang="en-US" sz="1600" dirty="0" smtClean="0">
                <a:solidFill>
                  <a:srgbClr val="FF0000"/>
                </a:solidFill>
              </a:rPr>
              <a:t>下载</a:t>
            </a:r>
            <a:r>
              <a:rPr lang="zh-CN" altLang="en-US" sz="1600" dirty="0">
                <a:solidFill>
                  <a:srgbClr val="FF0000"/>
                </a:solidFill>
              </a:rPr>
              <a:t>量限制依账号权限而</a:t>
            </a:r>
            <a:r>
              <a:rPr lang="zh-CN" altLang="en-US" sz="1600" dirty="0" smtClean="0">
                <a:solidFill>
                  <a:srgbClr val="FF0000"/>
                </a:solidFill>
              </a:rPr>
              <a:t>定</a:t>
            </a:r>
            <a:r>
              <a:rPr lang="zh-CN" altLang="en-US" sz="1600" dirty="0">
                <a:solidFill>
                  <a:srgbClr val="FF0000"/>
                </a:solidFill>
              </a:rPr>
              <a:t>；</a:t>
            </a:r>
          </a:p>
        </p:txBody>
      </p:sp>
    </p:spTree>
    <p:extLst>
      <p:ext uri="{BB962C8B-B14F-4D97-AF65-F5344CB8AC3E}">
        <p14:creationId xmlns:p14="http://schemas.microsoft.com/office/powerpoint/2010/main" xmlns="" val="196173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H_Other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88049" y="1728362"/>
            <a:ext cx="4204191" cy="3182906"/>
          </a:xfrm>
          <a:prstGeom prst="ellipse">
            <a:avLst/>
          </a:prstGeom>
          <a:noFill/>
          <a:ln w="19050">
            <a:solidFill>
              <a:srgbClr val="64D0F6">
                <a:alpha val="4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0" name="MH_Other_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4952198" y="174879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3" name="MH_Other_3"/>
          <p:cNvSpPr>
            <a:spLocks noChangeShapeType="1"/>
          </p:cNvSpPr>
          <p:nvPr>
            <p:custDataLst>
              <p:tags r:id="rId4"/>
            </p:custDataLst>
          </p:nvPr>
        </p:nvSpPr>
        <p:spPr bwMode="gray">
          <a:xfrm>
            <a:off x="1757704" y="3326820"/>
            <a:ext cx="4644117" cy="0"/>
          </a:xfrm>
          <a:prstGeom prst="line">
            <a:avLst/>
          </a:prstGeom>
          <a:noFill/>
          <a:ln w="2857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4" name="MH_Other_4"/>
          <p:cNvSpPr>
            <a:spLocks noChangeShapeType="1"/>
          </p:cNvSpPr>
          <p:nvPr>
            <p:custDataLst>
              <p:tags r:id="rId5"/>
            </p:custDataLst>
          </p:nvPr>
        </p:nvSpPr>
        <p:spPr bwMode="gray">
          <a:xfrm>
            <a:off x="4079762" y="1493347"/>
            <a:ext cx="0" cy="3663845"/>
          </a:xfrm>
          <a:prstGeom prst="line">
            <a:avLst/>
          </a:prstGeom>
          <a:noFill/>
          <a:ln w="2857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5" name="MH_Other_5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2218381" y="1908914"/>
            <a:ext cx="3718613" cy="2810920"/>
          </a:xfrm>
          <a:prstGeom prst="ellipse">
            <a:avLst/>
          </a:prstGeom>
          <a:noFill/>
          <a:ln w="952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64999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7" name="MH_Other_6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2643308" y="2246089"/>
            <a:ext cx="2849868" cy="2182087"/>
          </a:xfrm>
          <a:prstGeom prst="ellipse">
            <a:avLst/>
          </a:prstGeom>
          <a:solidFill>
            <a:srgbClr val="79D6F7"/>
          </a:solidFill>
          <a:ln w="0"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50" name="MH_SubTitle_1"/>
          <p:cNvSpPr>
            <a:spLocks noChangeArrowheads="1"/>
          </p:cNvSpPr>
          <p:nvPr>
            <p:custDataLst>
              <p:tags r:id="rId8"/>
            </p:custDataLst>
          </p:nvPr>
        </p:nvSpPr>
        <p:spPr bwMode="black">
          <a:xfrm>
            <a:off x="5469461" y="1676135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平台首页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51" name="MH_Title_1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3156063" y="2638380"/>
            <a:ext cx="1824372" cy="1397517"/>
          </a:xfrm>
          <a:prstGeom prst="ellipse">
            <a:avLst/>
          </a:prstGeom>
          <a:solidFill>
            <a:srgbClr val="0DACE5"/>
          </a:solidFill>
          <a:ln>
            <a:noFill/>
          </a:ln>
          <a:effectLst/>
          <a:extLst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b="1" kern="0" spc="500" dirty="0" err="1" smtClean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</a:rPr>
              <a:t>Innojoy</a:t>
            </a:r>
            <a:endParaRPr lang="en-US" altLang="zh-CN" b="1" kern="0" spc="500" dirty="0" smtClean="0">
              <a:solidFill>
                <a:srgbClr val="FFFFFF"/>
              </a:solidFill>
              <a:latin typeface="华文宋体" pitchFamily="2" charset="-122"/>
              <a:ea typeface="华文宋体" pitchFamily="2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b="1" kern="0" spc="500" dirty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</a:rPr>
              <a:t>功能介绍</a:t>
            </a:r>
          </a:p>
        </p:txBody>
      </p:sp>
      <p:sp>
        <p:nvSpPr>
          <p:cNvPr id="19" name="MH_Other_7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5452264" y="210598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0" name="MH_Other_8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5809454" y="2474591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1" name="MH_Other_9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6023768" y="2939163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3" name="MH_Other_1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6023768" y="349719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4" name="MH_Other_11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5809454" y="3912355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5" name="MH_Other_12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5452264" y="428312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6" name="MH_SubTitle_2"/>
          <p:cNvSpPr>
            <a:spLocks noChangeArrowheads="1"/>
          </p:cNvSpPr>
          <p:nvPr>
            <p:custDataLst>
              <p:tags r:id="rId16"/>
            </p:custDataLst>
          </p:nvPr>
        </p:nvSpPr>
        <p:spPr bwMode="black">
          <a:xfrm>
            <a:off x="5915062" y="2046794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专利检索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7" name="MH_SubTitle_3"/>
          <p:cNvSpPr>
            <a:spLocks noChangeArrowheads="1"/>
          </p:cNvSpPr>
          <p:nvPr>
            <p:custDataLst>
              <p:tags r:id="rId17"/>
            </p:custDataLst>
          </p:nvPr>
        </p:nvSpPr>
        <p:spPr bwMode="black">
          <a:xfrm>
            <a:off x="6230793" y="2428868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检索结果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8" name="MH_SubTitle_4"/>
          <p:cNvSpPr>
            <a:spLocks noChangeArrowheads="1"/>
          </p:cNvSpPr>
          <p:nvPr>
            <p:custDataLst>
              <p:tags r:id="rId18"/>
            </p:custDataLst>
          </p:nvPr>
        </p:nvSpPr>
        <p:spPr bwMode="black">
          <a:xfrm>
            <a:off x="6473267" y="2906909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rgbClr val="C00000"/>
                </a:solidFill>
                <a:latin typeface="华文宋体" pitchFamily="2" charset="-122"/>
                <a:ea typeface="华文宋体" pitchFamily="2" charset="-122"/>
              </a:rPr>
              <a:t>专利专题库</a:t>
            </a:r>
            <a:endParaRPr lang="zh-CN" altLang="en-US" sz="1600" b="1" kern="0" spc="500" dirty="0">
              <a:solidFill>
                <a:srgbClr val="C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9" name="MH_SubTitle_5"/>
          <p:cNvSpPr>
            <a:spLocks noChangeArrowheads="1"/>
          </p:cNvSpPr>
          <p:nvPr>
            <p:custDataLst>
              <p:tags r:id="rId19"/>
            </p:custDataLst>
          </p:nvPr>
        </p:nvSpPr>
        <p:spPr bwMode="black">
          <a:xfrm>
            <a:off x="6473267" y="3478413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专利分析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2" name="MH_SubTitle_6"/>
          <p:cNvSpPr>
            <a:spLocks noChangeArrowheads="1"/>
          </p:cNvSpPr>
          <p:nvPr>
            <p:custDataLst>
              <p:tags r:id="rId20"/>
            </p:custDataLst>
          </p:nvPr>
        </p:nvSpPr>
        <p:spPr bwMode="black">
          <a:xfrm>
            <a:off x="6230793" y="3907041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聚类分析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6" name="MH_SubTitle_7"/>
          <p:cNvSpPr>
            <a:spLocks noChangeArrowheads="1"/>
          </p:cNvSpPr>
          <p:nvPr>
            <p:custDataLst>
              <p:tags r:id="rId21"/>
            </p:custDataLst>
          </p:nvPr>
        </p:nvSpPr>
        <p:spPr bwMode="black">
          <a:xfrm>
            <a:off x="5915062" y="4251394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高级分析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6" name="MH_PageTitle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目录</a:t>
            </a:r>
            <a:endParaRPr lang="zh-CN" altLang="en-US" dirty="0"/>
          </a:p>
        </p:txBody>
      </p:sp>
      <p:sp>
        <p:nvSpPr>
          <p:cNvPr id="31" name="MH_Other_12"/>
          <p:cNvSpPr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4952198" y="4572008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8" name="MH_SubTitle_7"/>
          <p:cNvSpPr>
            <a:spLocks noChangeArrowheads="1"/>
          </p:cNvSpPr>
          <p:nvPr>
            <p:custDataLst>
              <p:tags r:id="rId24"/>
            </p:custDataLst>
          </p:nvPr>
        </p:nvSpPr>
        <p:spPr bwMode="black">
          <a:xfrm>
            <a:off x="5469461" y="4589689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排行榜及小秘书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18872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专利专题库</a:t>
            </a:r>
            <a:r>
              <a:rPr lang="en-US" altLang="zh-CN" dirty="0" smtClean="0"/>
              <a:t>-</a:t>
            </a:r>
            <a:r>
              <a:rPr lang="zh-CN" altLang="en-US" dirty="0"/>
              <a:t>建库流程</a:t>
            </a:r>
          </a:p>
        </p:txBody>
      </p:sp>
      <p:sp>
        <p:nvSpPr>
          <p:cNvPr id="4" name="MH_Desc_1"/>
          <p:cNvSpPr/>
          <p:nvPr>
            <p:custDataLst>
              <p:tags r:id="rId1"/>
            </p:custDataLst>
          </p:nvPr>
        </p:nvSpPr>
        <p:spPr>
          <a:xfrm>
            <a:off x="1968245" y="2636912"/>
            <a:ext cx="8063450" cy="331236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47625" cap="sq">
            <a:solidFill>
              <a:srgbClr val="00B0F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 anchorCtr="0">
            <a:noAutofit/>
          </a:bodyPr>
          <a:lstStyle/>
          <a:p>
            <a:pPr marL="342900"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zh-CN" altLang="en-US" sz="1600" kern="100" dirty="0" smtClean="0">
                <a:solidFill>
                  <a:schemeClr val="tx1"/>
                </a:solidFill>
                <a:latin typeface="华文宋体" pitchFamily="2" charset="-122"/>
                <a:ea typeface="华文宋体" pitchFamily="2" charset="-122"/>
              </a:rPr>
              <a:t>数据库调研：确定数据库建设涉及的技术主题与范围，如主导产品、关键技术或主要竞争对手等，形成技术分解表；</a:t>
            </a:r>
            <a:endParaRPr lang="en-US" altLang="zh-CN" sz="1600" kern="100" dirty="0" smtClean="0">
              <a:solidFill>
                <a:schemeClr val="tx1"/>
              </a:solidFill>
              <a:latin typeface="华文宋体" pitchFamily="2" charset="-122"/>
              <a:ea typeface="华文宋体" pitchFamily="2" charset="-122"/>
            </a:endParaRPr>
          </a:p>
          <a:p>
            <a:pPr marL="342900"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zh-CN" altLang="en-US" sz="1600" dirty="0" smtClean="0">
                <a:solidFill>
                  <a:schemeClr val="tx1"/>
                </a:solidFill>
                <a:latin typeface="华文宋体" pitchFamily="2" charset="-122"/>
                <a:ea typeface="华文宋体" pitchFamily="2" charset="-122"/>
              </a:rPr>
              <a:t>基础数据库建设：在前期调研结果分析、汇总、提炼的基础上，制定检索策略、构建检索式，进行专利的检索、数据采集并建基础库；</a:t>
            </a:r>
            <a:endParaRPr lang="en-US" altLang="zh-CN" sz="1600" dirty="0" smtClean="0">
              <a:solidFill>
                <a:schemeClr val="tx1"/>
              </a:solidFill>
              <a:latin typeface="华文宋体" pitchFamily="2" charset="-122"/>
              <a:ea typeface="华文宋体" pitchFamily="2" charset="-122"/>
            </a:endParaRPr>
          </a:p>
          <a:p>
            <a:pPr marL="342900"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zh-CN" altLang="en-US" sz="1600" dirty="0">
                <a:solidFill>
                  <a:schemeClr val="tx1"/>
                </a:solidFill>
                <a:latin typeface="华文宋体" pitchFamily="2" charset="-122"/>
                <a:ea typeface="华文宋体" pitchFamily="2" charset="-122"/>
              </a:rPr>
              <a:t>专题</a:t>
            </a:r>
            <a:r>
              <a:rPr lang="zh-CN" altLang="en-US" sz="1600" dirty="0" smtClean="0">
                <a:solidFill>
                  <a:schemeClr val="tx1"/>
                </a:solidFill>
                <a:latin typeface="华文宋体" pitchFamily="2" charset="-122"/>
                <a:ea typeface="华文宋体" pitchFamily="2" charset="-122"/>
              </a:rPr>
              <a:t>库建设：针对用户关注的技术主题、竞争对手或合作者等，在基础库的基础上建立专题导航库；</a:t>
            </a:r>
            <a:endParaRPr lang="en-US" altLang="zh-CN" sz="1600" dirty="0" smtClean="0">
              <a:solidFill>
                <a:schemeClr val="tx1"/>
              </a:solidFill>
              <a:latin typeface="华文宋体" pitchFamily="2" charset="-122"/>
              <a:ea typeface="华文宋体" pitchFamily="2" charset="-122"/>
            </a:endParaRPr>
          </a:p>
          <a:p>
            <a:pPr marL="342900"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zh-CN" altLang="en-US" sz="1600" dirty="0" smtClean="0">
                <a:solidFill>
                  <a:schemeClr val="tx1"/>
                </a:solidFill>
                <a:latin typeface="华文宋体" pitchFamily="2" charset="-122"/>
                <a:ea typeface="华文宋体" pitchFamily="2" charset="-122"/>
              </a:rPr>
              <a:t>专题管理：数据筛选，数据去噪。</a:t>
            </a:r>
            <a:endParaRPr lang="en-US" altLang="zh-CN" sz="1600" dirty="0" smtClean="0">
              <a:solidFill>
                <a:schemeClr val="tx1"/>
              </a:solidFill>
              <a:latin typeface="华文宋体" pitchFamily="2" charset="-122"/>
              <a:ea typeface="华文宋体" pitchFamily="2" charset="-122"/>
            </a:endParaRPr>
          </a:p>
          <a:p>
            <a:pPr marL="342900"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zh-CN" altLang="en-US" sz="1600" dirty="0" smtClean="0">
                <a:solidFill>
                  <a:schemeClr val="tx1"/>
                </a:solidFill>
                <a:latin typeface="华文宋体" pitchFamily="2" charset="-122"/>
                <a:ea typeface="华文宋体" pitchFamily="2" charset="-122"/>
              </a:rPr>
              <a:t>数据库运维：系统维护、数据维护、数据定期更新等。</a:t>
            </a:r>
            <a:endParaRPr lang="zh-CN" altLang="en-US" sz="1600" dirty="0">
              <a:solidFill>
                <a:schemeClr val="tx1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5" name="MH_Other_1"/>
          <p:cNvSpPr/>
          <p:nvPr>
            <p:custDataLst>
              <p:tags r:id="rId2"/>
            </p:custDataLst>
          </p:nvPr>
        </p:nvSpPr>
        <p:spPr>
          <a:xfrm flipH="1" flipV="1">
            <a:off x="9352334" y="2141468"/>
            <a:ext cx="198941" cy="288925"/>
          </a:xfrm>
          <a:prstGeom prst="rtTriangle">
            <a:avLst/>
          </a:prstGeom>
          <a:solidFill>
            <a:srgbClr val="006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MH_Other_2"/>
          <p:cNvSpPr/>
          <p:nvPr>
            <p:custDataLst>
              <p:tags r:id="rId3"/>
            </p:custDataLst>
          </p:nvPr>
        </p:nvSpPr>
        <p:spPr>
          <a:xfrm>
            <a:off x="8033821" y="1530280"/>
            <a:ext cx="196825" cy="290513"/>
          </a:xfrm>
          <a:prstGeom prst="rtTriangle">
            <a:avLst/>
          </a:prstGeom>
          <a:solidFill>
            <a:srgbClr val="006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MH_Other_3"/>
          <p:cNvSpPr/>
          <p:nvPr>
            <p:custDataLst>
              <p:tags r:id="rId4"/>
            </p:custDataLst>
          </p:nvPr>
        </p:nvSpPr>
        <p:spPr>
          <a:xfrm flipH="1" flipV="1">
            <a:off x="7836998" y="2141468"/>
            <a:ext cx="196824" cy="288925"/>
          </a:xfrm>
          <a:prstGeom prst="rtTriangle">
            <a:avLst/>
          </a:prstGeom>
          <a:solidFill>
            <a:srgbClr val="006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MH_Other_4"/>
          <p:cNvSpPr/>
          <p:nvPr>
            <p:custDataLst>
              <p:tags r:id="rId5"/>
            </p:custDataLst>
          </p:nvPr>
        </p:nvSpPr>
        <p:spPr>
          <a:xfrm>
            <a:off x="6516370" y="1530280"/>
            <a:ext cx="198941" cy="290513"/>
          </a:xfrm>
          <a:prstGeom prst="rtTriangle">
            <a:avLst/>
          </a:prstGeom>
          <a:solidFill>
            <a:srgbClr val="006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MH_Other_5"/>
          <p:cNvSpPr/>
          <p:nvPr>
            <p:custDataLst>
              <p:tags r:id="rId6"/>
            </p:custDataLst>
          </p:nvPr>
        </p:nvSpPr>
        <p:spPr>
          <a:xfrm flipH="1" flipV="1">
            <a:off x="6319545" y="2141468"/>
            <a:ext cx="198941" cy="288925"/>
          </a:xfrm>
          <a:prstGeom prst="rtTriangle">
            <a:avLst/>
          </a:prstGeom>
          <a:solidFill>
            <a:srgbClr val="006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MH_Other_6"/>
          <p:cNvSpPr/>
          <p:nvPr>
            <p:custDataLst>
              <p:tags r:id="rId7"/>
            </p:custDataLst>
          </p:nvPr>
        </p:nvSpPr>
        <p:spPr>
          <a:xfrm>
            <a:off x="5001033" y="1530280"/>
            <a:ext cx="196824" cy="290513"/>
          </a:xfrm>
          <a:prstGeom prst="rtTriangle">
            <a:avLst/>
          </a:prstGeom>
          <a:solidFill>
            <a:srgbClr val="006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MH_Other_7"/>
          <p:cNvSpPr/>
          <p:nvPr>
            <p:custDataLst>
              <p:tags r:id="rId8"/>
            </p:custDataLst>
          </p:nvPr>
        </p:nvSpPr>
        <p:spPr>
          <a:xfrm flipH="1" flipV="1">
            <a:off x="4804208" y="2141468"/>
            <a:ext cx="196825" cy="288925"/>
          </a:xfrm>
          <a:prstGeom prst="rtTriangle">
            <a:avLst/>
          </a:prstGeom>
          <a:solidFill>
            <a:srgbClr val="006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MH_Other_8"/>
          <p:cNvSpPr/>
          <p:nvPr>
            <p:custDataLst>
              <p:tags r:id="rId9"/>
            </p:custDataLst>
          </p:nvPr>
        </p:nvSpPr>
        <p:spPr>
          <a:xfrm>
            <a:off x="3483580" y="1530280"/>
            <a:ext cx="198941" cy="290513"/>
          </a:xfrm>
          <a:prstGeom prst="rtTriangle">
            <a:avLst/>
          </a:prstGeom>
          <a:solidFill>
            <a:srgbClr val="006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MH_Other_9"/>
          <p:cNvSpPr/>
          <p:nvPr>
            <p:custDataLst>
              <p:tags r:id="rId10"/>
            </p:custDataLst>
          </p:nvPr>
        </p:nvSpPr>
        <p:spPr>
          <a:xfrm flipH="1" flipV="1">
            <a:off x="3286757" y="2141468"/>
            <a:ext cx="198941" cy="288925"/>
          </a:xfrm>
          <a:prstGeom prst="rtTriangle">
            <a:avLst/>
          </a:prstGeom>
          <a:solidFill>
            <a:srgbClr val="006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MH_Other_10"/>
          <p:cNvSpPr/>
          <p:nvPr>
            <p:custDataLst>
              <p:tags r:id="rId11"/>
            </p:custDataLst>
          </p:nvPr>
        </p:nvSpPr>
        <p:spPr>
          <a:xfrm>
            <a:off x="1968244" y="1530280"/>
            <a:ext cx="196825" cy="290513"/>
          </a:xfrm>
          <a:prstGeom prst="rtTriangle">
            <a:avLst/>
          </a:prstGeom>
          <a:solidFill>
            <a:srgbClr val="006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MH_Other_11"/>
          <p:cNvSpPr/>
          <p:nvPr>
            <p:custDataLst>
              <p:tags r:id="rId12"/>
            </p:custDataLst>
          </p:nvPr>
        </p:nvSpPr>
        <p:spPr>
          <a:xfrm>
            <a:off x="1255021" y="1535043"/>
            <a:ext cx="9599950" cy="892175"/>
          </a:xfrm>
          <a:prstGeom prst="rightArrow">
            <a:avLst>
              <a:gd name="adj1" fmla="val 50000"/>
              <a:gd name="adj2" fmla="val 6791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MH_SubTitle_1"/>
          <p:cNvSpPr/>
          <p:nvPr>
            <p:custDataLst>
              <p:tags r:id="rId13"/>
            </p:custDataLst>
          </p:nvPr>
        </p:nvSpPr>
        <p:spPr>
          <a:xfrm rot="20699408">
            <a:off x="2148138" y="1398518"/>
            <a:ext cx="1155550" cy="1165225"/>
          </a:xfrm>
          <a:custGeom>
            <a:avLst/>
            <a:gdLst>
              <a:gd name="connsiteX0" fmla="*/ 858320 w 866141"/>
              <a:gd name="connsiteY0" fmla="*/ 230144 h 1164151"/>
              <a:gd name="connsiteX1" fmla="*/ 866141 w 866141"/>
              <a:gd name="connsiteY1" fmla="*/ 1164151 h 1164151"/>
              <a:gd name="connsiteX2" fmla="*/ 7822 w 866141"/>
              <a:gd name="connsiteY2" fmla="*/ 934007 h 1164151"/>
              <a:gd name="connsiteX3" fmla="*/ 0 w 866141"/>
              <a:gd name="connsiteY3" fmla="*/ 0 h 1164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141" h="1164151">
                <a:moveTo>
                  <a:pt x="858320" y="230144"/>
                </a:moveTo>
                <a:lnTo>
                  <a:pt x="866141" y="1164151"/>
                </a:lnTo>
                <a:lnTo>
                  <a:pt x="7822" y="934007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 smtClean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</a:rPr>
              <a:t>数据库调研</a:t>
            </a:r>
            <a:endParaRPr lang="zh-CN" altLang="en-US" sz="1400" b="1" dirty="0">
              <a:solidFill>
                <a:srgbClr val="FFFFFF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17" name="MH_SubTitle_2"/>
          <p:cNvSpPr/>
          <p:nvPr>
            <p:custDataLst>
              <p:tags r:id="rId14"/>
            </p:custDataLst>
          </p:nvPr>
        </p:nvSpPr>
        <p:spPr>
          <a:xfrm rot="20699408">
            <a:off x="3665589" y="1398518"/>
            <a:ext cx="1153434" cy="1165225"/>
          </a:xfrm>
          <a:custGeom>
            <a:avLst/>
            <a:gdLst>
              <a:gd name="connsiteX0" fmla="*/ 0 w 866141"/>
              <a:gd name="connsiteY0" fmla="*/ 0 h 1164151"/>
              <a:gd name="connsiteX1" fmla="*/ 858320 w 866141"/>
              <a:gd name="connsiteY1" fmla="*/ 230145 h 1164151"/>
              <a:gd name="connsiteX2" fmla="*/ 866141 w 866141"/>
              <a:gd name="connsiteY2" fmla="*/ 1164151 h 1164151"/>
              <a:gd name="connsiteX3" fmla="*/ 7822 w 866141"/>
              <a:gd name="connsiteY3" fmla="*/ 934007 h 1164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141" h="1164151">
                <a:moveTo>
                  <a:pt x="0" y="0"/>
                </a:moveTo>
                <a:lnTo>
                  <a:pt x="858320" y="230145"/>
                </a:lnTo>
                <a:lnTo>
                  <a:pt x="866141" y="1164151"/>
                </a:lnTo>
                <a:lnTo>
                  <a:pt x="7822" y="93400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 smtClean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</a:rPr>
              <a:t>基础</a:t>
            </a:r>
            <a:endParaRPr lang="en-US" altLang="zh-CN" sz="1400" b="1" dirty="0" smtClean="0">
              <a:solidFill>
                <a:srgbClr val="FFFFFF"/>
              </a:solidFill>
              <a:latin typeface="华文宋体" pitchFamily="2" charset="-122"/>
              <a:ea typeface="华文宋体" pitchFamily="2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 smtClean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</a:rPr>
              <a:t>数据库建设</a:t>
            </a:r>
            <a:endParaRPr lang="zh-CN" altLang="en-US" sz="1400" b="1" dirty="0">
              <a:solidFill>
                <a:srgbClr val="FFFFFF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18" name="MH_SubTitle_3"/>
          <p:cNvSpPr/>
          <p:nvPr>
            <p:custDataLst>
              <p:tags r:id="rId15"/>
            </p:custDataLst>
          </p:nvPr>
        </p:nvSpPr>
        <p:spPr>
          <a:xfrm rot="20699408">
            <a:off x="5180926" y="1398518"/>
            <a:ext cx="1155550" cy="1165225"/>
          </a:xfrm>
          <a:custGeom>
            <a:avLst/>
            <a:gdLst>
              <a:gd name="connsiteX0" fmla="*/ 858319 w 866141"/>
              <a:gd name="connsiteY0" fmla="*/ 230144 h 1164151"/>
              <a:gd name="connsiteX1" fmla="*/ 866141 w 866141"/>
              <a:gd name="connsiteY1" fmla="*/ 1164151 h 1164151"/>
              <a:gd name="connsiteX2" fmla="*/ 7821 w 866141"/>
              <a:gd name="connsiteY2" fmla="*/ 934006 h 1164151"/>
              <a:gd name="connsiteX3" fmla="*/ 0 w 866141"/>
              <a:gd name="connsiteY3" fmla="*/ 0 h 1164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141" h="1164151">
                <a:moveTo>
                  <a:pt x="858319" y="230144"/>
                </a:moveTo>
                <a:lnTo>
                  <a:pt x="866141" y="1164151"/>
                </a:lnTo>
                <a:lnTo>
                  <a:pt x="7821" y="934006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 smtClean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</a:rPr>
              <a:t>专题库建设</a:t>
            </a:r>
            <a:endParaRPr lang="zh-CN" altLang="en-US" sz="1400" b="1" dirty="0">
              <a:solidFill>
                <a:srgbClr val="FFFFFF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19" name="MH_SubTitle_4"/>
          <p:cNvSpPr/>
          <p:nvPr>
            <p:custDataLst>
              <p:tags r:id="rId16"/>
            </p:custDataLst>
          </p:nvPr>
        </p:nvSpPr>
        <p:spPr>
          <a:xfrm rot="20699408">
            <a:off x="6698379" y="1398518"/>
            <a:ext cx="1153433" cy="1165225"/>
          </a:xfrm>
          <a:custGeom>
            <a:avLst/>
            <a:gdLst>
              <a:gd name="connsiteX0" fmla="*/ 858319 w 866141"/>
              <a:gd name="connsiteY0" fmla="*/ 230144 h 1164151"/>
              <a:gd name="connsiteX1" fmla="*/ 866141 w 866141"/>
              <a:gd name="connsiteY1" fmla="*/ 1164151 h 1164151"/>
              <a:gd name="connsiteX2" fmla="*/ 7821 w 866141"/>
              <a:gd name="connsiteY2" fmla="*/ 934007 h 1164151"/>
              <a:gd name="connsiteX3" fmla="*/ 0 w 866141"/>
              <a:gd name="connsiteY3" fmla="*/ 0 h 1164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141" h="1164151">
                <a:moveTo>
                  <a:pt x="858319" y="230144"/>
                </a:moveTo>
                <a:lnTo>
                  <a:pt x="866141" y="1164151"/>
                </a:lnTo>
                <a:lnTo>
                  <a:pt x="7821" y="934007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 smtClean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</a:rPr>
              <a:t>专题管理</a:t>
            </a:r>
            <a:endParaRPr lang="zh-CN" altLang="en-US" sz="1400" b="1" dirty="0">
              <a:solidFill>
                <a:srgbClr val="FFFFFF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0" name="MH_SubTitle_5"/>
          <p:cNvSpPr/>
          <p:nvPr>
            <p:custDataLst>
              <p:tags r:id="rId17"/>
            </p:custDataLst>
          </p:nvPr>
        </p:nvSpPr>
        <p:spPr>
          <a:xfrm rot="20699408">
            <a:off x="8213715" y="1398518"/>
            <a:ext cx="1155550" cy="1165225"/>
          </a:xfrm>
          <a:custGeom>
            <a:avLst/>
            <a:gdLst>
              <a:gd name="connsiteX0" fmla="*/ 0 w 866141"/>
              <a:gd name="connsiteY0" fmla="*/ 0 h 1164152"/>
              <a:gd name="connsiteX1" fmla="*/ 858319 w 866141"/>
              <a:gd name="connsiteY1" fmla="*/ 230145 h 1164152"/>
              <a:gd name="connsiteX2" fmla="*/ 866141 w 866141"/>
              <a:gd name="connsiteY2" fmla="*/ 1164152 h 1164152"/>
              <a:gd name="connsiteX3" fmla="*/ 7821 w 866141"/>
              <a:gd name="connsiteY3" fmla="*/ 934007 h 116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141" h="1164152">
                <a:moveTo>
                  <a:pt x="0" y="0"/>
                </a:moveTo>
                <a:lnTo>
                  <a:pt x="858319" y="230145"/>
                </a:lnTo>
                <a:lnTo>
                  <a:pt x="866141" y="1164152"/>
                </a:lnTo>
                <a:lnTo>
                  <a:pt x="7821" y="93400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 smtClean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</a:rPr>
              <a:t>数据库运维</a:t>
            </a:r>
            <a:endParaRPr lang="zh-CN" altLang="en-US" sz="1400" b="1" dirty="0">
              <a:solidFill>
                <a:srgbClr val="FFFFFF"/>
              </a:solidFill>
              <a:latin typeface="华文宋体" pitchFamily="2" charset="-122"/>
              <a:ea typeface="华文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920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专利专题库</a:t>
            </a:r>
            <a:r>
              <a:rPr lang="en-US" altLang="zh-CN" dirty="0" smtClean="0"/>
              <a:t>-</a:t>
            </a:r>
            <a:r>
              <a:rPr lang="zh-CN" altLang="en-US" dirty="0" smtClean="0"/>
              <a:t>图形化的专题库列表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501" y="1268760"/>
            <a:ext cx="10058400" cy="484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255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专利专题库</a:t>
            </a:r>
            <a:r>
              <a:rPr lang="en-US" altLang="zh-CN" dirty="0" smtClean="0"/>
              <a:t>-</a:t>
            </a:r>
            <a:r>
              <a:rPr lang="zh-CN" altLang="en-US" dirty="0" smtClean="0"/>
              <a:t>无限级树形分类导航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287" y="1196752"/>
            <a:ext cx="10058400" cy="481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712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专利专题库</a:t>
            </a:r>
            <a:r>
              <a:rPr lang="en-US" altLang="zh-CN" dirty="0" smtClean="0"/>
              <a:t>-</a:t>
            </a:r>
            <a:r>
              <a:rPr lang="zh-CN" altLang="en-US" dirty="0" smtClean="0"/>
              <a:t>专题管理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598" y="1196752"/>
            <a:ext cx="10058400" cy="481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436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H_Other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88049" y="1728362"/>
            <a:ext cx="4204191" cy="3182906"/>
          </a:xfrm>
          <a:prstGeom prst="ellipse">
            <a:avLst/>
          </a:prstGeom>
          <a:noFill/>
          <a:ln w="19050">
            <a:solidFill>
              <a:srgbClr val="64D0F6">
                <a:alpha val="4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0" name="MH_Other_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4952198" y="174879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3" name="MH_Other_3"/>
          <p:cNvSpPr>
            <a:spLocks noChangeShapeType="1"/>
          </p:cNvSpPr>
          <p:nvPr>
            <p:custDataLst>
              <p:tags r:id="rId4"/>
            </p:custDataLst>
          </p:nvPr>
        </p:nvSpPr>
        <p:spPr bwMode="gray">
          <a:xfrm>
            <a:off x="1757704" y="3326820"/>
            <a:ext cx="4644117" cy="0"/>
          </a:xfrm>
          <a:prstGeom prst="line">
            <a:avLst/>
          </a:prstGeom>
          <a:noFill/>
          <a:ln w="2857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4" name="MH_Other_4"/>
          <p:cNvSpPr>
            <a:spLocks noChangeShapeType="1"/>
          </p:cNvSpPr>
          <p:nvPr>
            <p:custDataLst>
              <p:tags r:id="rId5"/>
            </p:custDataLst>
          </p:nvPr>
        </p:nvSpPr>
        <p:spPr bwMode="gray">
          <a:xfrm>
            <a:off x="4079762" y="1493347"/>
            <a:ext cx="0" cy="3663845"/>
          </a:xfrm>
          <a:prstGeom prst="line">
            <a:avLst/>
          </a:prstGeom>
          <a:noFill/>
          <a:ln w="2857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5" name="MH_Other_5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2218381" y="1908914"/>
            <a:ext cx="3718613" cy="2810920"/>
          </a:xfrm>
          <a:prstGeom prst="ellipse">
            <a:avLst/>
          </a:prstGeom>
          <a:noFill/>
          <a:ln w="952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64999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7" name="MH_Other_6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2643308" y="2246089"/>
            <a:ext cx="2849868" cy="2182087"/>
          </a:xfrm>
          <a:prstGeom prst="ellipse">
            <a:avLst/>
          </a:prstGeom>
          <a:solidFill>
            <a:srgbClr val="79D6F7"/>
          </a:solidFill>
          <a:ln w="0"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50" name="MH_SubTitle_1"/>
          <p:cNvSpPr>
            <a:spLocks noChangeArrowheads="1"/>
          </p:cNvSpPr>
          <p:nvPr>
            <p:custDataLst>
              <p:tags r:id="rId8"/>
            </p:custDataLst>
          </p:nvPr>
        </p:nvSpPr>
        <p:spPr bwMode="black">
          <a:xfrm>
            <a:off x="5469461" y="1676135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平台首页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51" name="MH_Title_1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3156063" y="2638380"/>
            <a:ext cx="1824372" cy="1397517"/>
          </a:xfrm>
          <a:prstGeom prst="ellipse">
            <a:avLst/>
          </a:prstGeom>
          <a:solidFill>
            <a:srgbClr val="0DACE5"/>
          </a:solidFill>
          <a:ln>
            <a:noFill/>
          </a:ln>
          <a:effectLst/>
          <a:extLst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b="1" kern="0" spc="500" dirty="0" err="1" smtClean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</a:rPr>
              <a:t>Innojoy</a:t>
            </a:r>
            <a:endParaRPr lang="en-US" altLang="zh-CN" b="1" kern="0" spc="500" dirty="0" smtClean="0">
              <a:solidFill>
                <a:srgbClr val="FFFFFF"/>
              </a:solidFill>
              <a:latin typeface="华文宋体" pitchFamily="2" charset="-122"/>
              <a:ea typeface="华文宋体" pitchFamily="2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b="1" kern="0" spc="500" dirty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</a:rPr>
              <a:t>功能介绍</a:t>
            </a:r>
          </a:p>
        </p:txBody>
      </p:sp>
      <p:sp>
        <p:nvSpPr>
          <p:cNvPr id="19" name="MH_Other_7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5452264" y="210598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0" name="MH_Other_8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5809454" y="2474591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1" name="MH_Other_9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6023768" y="2939163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3" name="MH_Other_1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6023768" y="349719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4" name="MH_Other_11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5809454" y="3912355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5" name="MH_Other_12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5452264" y="428312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6" name="MH_SubTitle_2"/>
          <p:cNvSpPr>
            <a:spLocks noChangeArrowheads="1"/>
          </p:cNvSpPr>
          <p:nvPr>
            <p:custDataLst>
              <p:tags r:id="rId16"/>
            </p:custDataLst>
          </p:nvPr>
        </p:nvSpPr>
        <p:spPr bwMode="black">
          <a:xfrm>
            <a:off x="5915062" y="2046794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专利检索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7" name="MH_SubTitle_3"/>
          <p:cNvSpPr>
            <a:spLocks noChangeArrowheads="1"/>
          </p:cNvSpPr>
          <p:nvPr>
            <p:custDataLst>
              <p:tags r:id="rId17"/>
            </p:custDataLst>
          </p:nvPr>
        </p:nvSpPr>
        <p:spPr bwMode="black">
          <a:xfrm>
            <a:off x="6230793" y="2428868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检索结果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8" name="MH_SubTitle_4"/>
          <p:cNvSpPr>
            <a:spLocks noChangeArrowheads="1"/>
          </p:cNvSpPr>
          <p:nvPr>
            <p:custDataLst>
              <p:tags r:id="rId18"/>
            </p:custDataLst>
          </p:nvPr>
        </p:nvSpPr>
        <p:spPr bwMode="black">
          <a:xfrm>
            <a:off x="6473267" y="2906909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专利专题库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9" name="MH_SubTitle_5"/>
          <p:cNvSpPr>
            <a:spLocks noChangeArrowheads="1"/>
          </p:cNvSpPr>
          <p:nvPr>
            <p:custDataLst>
              <p:tags r:id="rId19"/>
            </p:custDataLst>
          </p:nvPr>
        </p:nvSpPr>
        <p:spPr bwMode="black">
          <a:xfrm>
            <a:off x="6473267" y="3478413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rgbClr val="C00000"/>
                </a:solidFill>
                <a:latin typeface="华文宋体" pitchFamily="2" charset="-122"/>
                <a:ea typeface="华文宋体" pitchFamily="2" charset="-122"/>
              </a:rPr>
              <a:t>专利分析</a:t>
            </a:r>
            <a:endParaRPr lang="zh-CN" altLang="en-US" sz="1600" b="1" kern="0" spc="500" dirty="0">
              <a:solidFill>
                <a:srgbClr val="C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2" name="MH_SubTitle_6"/>
          <p:cNvSpPr>
            <a:spLocks noChangeArrowheads="1"/>
          </p:cNvSpPr>
          <p:nvPr>
            <p:custDataLst>
              <p:tags r:id="rId20"/>
            </p:custDataLst>
          </p:nvPr>
        </p:nvSpPr>
        <p:spPr bwMode="black">
          <a:xfrm>
            <a:off x="6230793" y="3907041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聚类分析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6" name="MH_SubTitle_7"/>
          <p:cNvSpPr>
            <a:spLocks noChangeArrowheads="1"/>
          </p:cNvSpPr>
          <p:nvPr>
            <p:custDataLst>
              <p:tags r:id="rId21"/>
            </p:custDataLst>
          </p:nvPr>
        </p:nvSpPr>
        <p:spPr bwMode="black">
          <a:xfrm>
            <a:off x="5915062" y="4251394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高级分析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6" name="MH_PageTitle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目录</a:t>
            </a:r>
            <a:endParaRPr lang="zh-CN" altLang="en-US" dirty="0"/>
          </a:p>
        </p:txBody>
      </p:sp>
      <p:sp>
        <p:nvSpPr>
          <p:cNvPr id="31" name="MH_Other_12"/>
          <p:cNvSpPr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4952198" y="4572008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8" name="MH_SubTitle_7"/>
          <p:cNvSpPr>
            <a:spLocks noChangeArrowheads="1"/>
          </p:cNvSpPr>
          <p:nvPr>
            <p:custDataLst>
              <p:tags r:id="rId24"/>
            </p:custDataLst>
          </p:nvPr>
        </p:nvSpPr>
        <p:spPr bwMode="black">
          <a:xfrm>
            <a:off x="5469461" y="4589689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排行榜及小秘书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18872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目录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06774" y="1268760"/>
            <a:ext cx="393889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华文宋体" pitchFamily="2" charset="-122"/>
                <a:ea typeface="华文宋体" pitchFamily="2" charset="-122"/>
              </a:rPr>
              <a:t>1</a:t>
            </a:r>
            <a:r>
              <a:rPr lang="en-US" altLang="zh-CN" sz="2800" b="1" dirty="0">
                <a:solidFill>
                  <a:srgbClr val="C00000"/>
                </a:solidFill>
                <a:latin typeface="华文宋体" pitchFamily="2" charset="-122"/>
                <a:ea typeface="华文宋体" pitchFamily="2" charset="-122"/>
              </a:rPr>
              <a:t>    </a:t>
            </a:r>
            <a:r>
              <a:rPr lang="en-US" altLang="zh-CN" sz="2800" b="1" spc="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rPr>
              <a:t>Innojoy</a:t>
            </a:r>
            <a:r>
              <a:rPr lang="zh-CN" altLang="en-US" sz="28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rPr>
              <a:t>概述</a:t>
            </a:r>
            <a:endParaRPr lang="en-US" altLang="zh-CN" sz="2800" b="1" spc="500" dirty="0">
              <a:solidFill>
                <a:schemeClr val="tx1">
                  <a:lumMod val="75000"/>
                  <a:lumOff val="25000"/>
                </a:schemeClr>
              </a:solidFill>
              <a:latin typeface="华文宋体" pitchFamily="2" charset="-122"/>
              <a:ea typeface="华文宋体" pitchFamily="2" charset="-122"/>
            </a:endParaRPr>
          </a:p>
          <a:p>
            <a:pPr marL="514350" indent="-514350">
              <a:lnSpc>
                <a:spcPct val="150000"/>
              </a:lnSpc>
              <a:buAutoNum type="arabicPlain" startAt="2"/>
            </a:pPr>
            <a:r>
              <a:rPr lang="zh-CN" altLang="en-US" sz="2800" b="1" spc="500" dirty="0">
                <a:solidFill>
                  <a:srgbClr val="FF0000"/>
                </a:solidFill>
                <a:latin typeface="华文宋体" pitchFamily="2" charset="-122"/>
                <a:ea typeface="华文宋体" pitchFamily="2" charset="-122"/>
              </a:rPr>
              <a:t>全球专利数据</a:t>
            </a:r>
            <a:endParaRPr lang="en-US" altLang="zh-CN" sz="2800" b="1" spc="500" dirty="0">
              <a:solidFill>
                <a:srgbClr val="FF0000"/>
              </a:solidFill>
              <a:latin typeface="华文宋体" pitchFamily="2" charset="-122"/>
              <a:ea typeface="华文宋体" pitchFamily="2" charset="-122"/>
            </a:endParaRPr>
          </a:p>
          <a:p>
            <a:pPr marL="514350" indent="-514350">
              <a:lnSpc>
                <a:spcPct val="150000"/>
              </a:lnSpc>
              <a:buAutoNum type="arabicPlain" startAt="2"/>
            </a:pPr>
            <a:r>
              <a:rPr lang="en-US" altLang="zh-CN" sz="2800" b="1" spc="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rPr>
              <a:t>Innojoy</a:t>
            </a:r>
            <a:r>
              <a:rPr lang="zh-CN" altLang="en-US" sz="28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rPr>
              <a:t>功能</a:t>
            </a:r>
            <a:r>
              <a:rPr lang="zh-CN" altLang="en-US" sz="2800" b="1" spc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rPr>
              <a:t>介绍</a:t>
            </a:r>
            <a:endParaRPr lang="en-US" altLang="zh-CN" sz="2800" b="1" spc="500" dirty="0">
              <a:solidFill>
                <a:schemeClr val="tx1">
                  <a:lumMod val="75000"/>
                  <a:lumOff val="2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847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专利分析</a:t>
            </a:r>
            <a:r>
              <a:rPr lang="en-US" altLang="zh-CN" dirty="0" smtClean="0"/>
              <a:t>-</a:t>
            </a:r>
            <a:r>
              <a:rPr lang="zh-CN" altLang="en-US" dirty="0" smtClean="0"/>
              <a:t>概览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598" y="1124744"/>
            <a:ext cx="8865402" cy="43204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15486" y="1700808"/>
            <a:ext cx="3168352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just">
              <a:lnSpc>
                <a:spcPct val="150000"/>
              </a:lnSpc>
              <a:buFont typeface="华文宋体" pitchFamily="2" charset="-122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defRPr>
            </a:lvl1pPr>
          </a:lstStyle>
          <a:p>
            <a:pPr marL="285750" indent="-285750">
              <a:buFont typeface="Arial" pitchFamily="34" charset="0"/>
              <a:buChar char="•"/>
            </a:pPr>
            <a:r>
              <a:rPr lang="zh-CN" altLang="en-US" sz="2000" dirty="0">
                <a:solidFill>
                  <a:schemeClr val="tx1"/>
                </a:solidFill>
              </a:rPr>
              <a:t>预设丰富的分析模板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2000" dirty="0">
                <a:solidFill>
                  <a:schemeClr val="tx1"/>
                </a:solidFill>
              </a:rPr>
              <a:t>支持自定义</a:t>
            </a:r>
            <a:r>
              <a:rPr lang="zh-CN" altLang="en-US" sz="2000" dirty="0" smtClean="0">
                <a:solidFill>
                  <a:schemeClr val="tx1"/>
                </a:solidFill>
              </a:rPr>
              <a:t>分析</a:t>
            </a:r>
            <a:endParaRPr lang="en-US" altLang="zh-CN" sz="20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2000" dirty="0" smtClean="0">
                <a:solidFill>
                  <a:schemeClr val="tx1"/>
                </a:solidFill>
              </a:rPr>
              <a:t>统计结果一键导出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160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专利分析</a:t>
            </a:r>
            <a:r>
              <a:rPr lang="en-US" altLang="zh-CN" dirty="0" smtClean="0"/>
              <a:t>-</a:t>
            </a:r>
            <a:r>
              <a:rPr lang="zh-CN" altLang="en-US" dirty="0" smtClean="0"/>
              <a:t>技术生命周期分析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598" y="1196752"/>
            <a:ext cx="10058400" cy="486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761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专利分析</a:t>
            </a:r>
            <a:r>
              <a:rPr lang="en-US" altLang="zh-CN" dirty="0" smtClean="0"/>
              <a:t>-</a:t>
            </a:r>
            <a:r>
              <a:rPr lang="zh-CN" altLang="en-US" dirty="0" smtClean="0"/>
              <a:t>在华申请量分析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598" y="1052736"/>
            <a:ext cx="10058400" cy="48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761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专利分析</a:t>
            </a:r>
            <a:r>
              <a:rPr lang="en-US" altLang="zh-CN" dirty="0" smtClean="0"/>
              <a:t>-</a:t>
            </a:r>
            <a:r>
              <a:rPr lang="zh-CN" altLang="en-US" dirty="0" smtClean="0"/>
              <a:t>申请人年度申请量分析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204" y="1124744"/>
            <a:ext cx="10058400" cy="493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45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专利分析</a:t>
            </a:r>
            <a:r>
              <a:rPr lang="en-US" altLang="zh-CN" dirty="0" smtClean="0"/>
              <a:t>-</a:t>
            </a:r>
            <a:r>
              <a:rPr lang="zh-CN" altLang="en-US" dirty="0" smtClean="0"/>
              <a:t>申请人研发阵容分析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598" y="1268760"/>
            <a:ext cx="10058400" cy="483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297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专利分析</a:t>
            </a:r>
            <a:r>
              <a:rPr lang="en-US" altLang="zh-CN" dirty="0" smtClean="0"/>
              <a:t>-</a:t>
            </a:r>
            <a:r>
              <a:rPr lang="zh-CN" altLang="en-US" dirty="0" smtClean="0"/>
              <a:t>申请人合作关系分析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598" y="1268760"/>
            <a:ext cx="10058400" cy="488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054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专利分析</a:t>
            </a:r>
            <a:r>
              <a:rPr lang="en-US" altLang="zh-CN" dirty="0" smtClean="0"/>
              <a:t>-</a:t>
            </a:r>
            <a:r>
              <a:rPr lang="zh-CN" altLang="en-US" dirty="0" smtClean="0"/>
              <a:t>三维分析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598" y="1052736"/>
            <a:ext cx="10058400" cy="4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054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专利分析</a:t>
            </a:r>
            <a:r>
              <a:rPr lang="en-US" altLang="zh-CN" dirty="0" smtClean="0"/>
              <a:t>-</a:t>
            </a:r>
            <a:r>
              <a:rPr lang="zh-CN" altLang="en-US" dirty="0" smtClean="0"/>
              <a:t>自定义分析以及分析报告</a:t>
            </a:r>
            <a:endParaRPr lang="zh-CN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34" y="1052736"/>
            <a:ext cx="10487694" cy="539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1430" y="2420888"/>
            <a:ext cx="3692471" cy="3140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3518" y="4437112"/>
            <a:ext cx="733764" cy="201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5834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H_Other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88049" y="1728362"/>
            <a:ext cx="4204191" cy="3182906"/>
          </a:xfrm>
          <a:prstGeom prst="ellipse">
            <a:avLst/>
          </a:prstGeom>
          <a:noFill/>
          <a:ln w="19050">
            <a:solidFill>
              <a:srgbClr val="64D0F6">
                <a:alpha val="4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0" name="MH_Other_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4952198" y="174879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3" name="MH_Other_3"/>
          <p:cNvSpPr>
            <a:spLocks noChangeShapeType="1"/>
          </p:cNvSpPr>
          <p:nvPr>
            <p:custDataLst>
              <p:tags r:id="rId4"/>
            </p:custDataLst>
          </p:nvPr>
        </p:nvSpPr>
        <p:spPr bwMode="gray">
          <a:xfrm>
            <a:off x="1757704" y="3326820"/>
            <a:ext cx="4644117" cy="0"/>
          </a:xfrm>
          <a:prstGeom prst="line">
            <a:avLst/>
          </a:prstGeom>
          <a:noFill/>
          <a:ln w="2857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4" name="MH_Other_4"/>
          <p:cNvSpPr>
            <a:spLocks noChangeShapeType="1"/>
          </p:cNvSpPr>
          <p:nvPr>
            <p:custDataLst>
              <p:tags r:id="rId5"/>
            </p:custDataLst>
          </p:nvPr>
        </p:nvSpPr>
        <p:spPr bwMode="gray">
          <a:xfrm>
            <a:off x="4079762" y="1493347"/>
            <a:ext cx="0" cy="3663845"/>
          </a:xfrm>
          <a:prstGeom prst="line">
            <a:avLst/>
          </a:prstGeom>
          <a:noFill/>
          <a:ln w="2857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5" name="MH_Other_5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2218381" y="1908914"/>
            <a:ext cx="3718613" cy="2810920"/>
          </a:xfrm>
          <a:prstGeom prst="ellipse">
            <a:avLst/>
          </a:prstGeom>
          <a:noFill/>
          <a:ln w="952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64999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7" name="MH_Other_6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2643308" y="2246089"/>
            <a:ext cx="2849868" cy="2182087"/>
          </a:xfrm>
          <a:prstGeom prst="ellipse">
            <a:avLst/>
          </a:prstGeom>
          <a:solidFill>
            <a:srgbClr val="79D6F7"/>
          </a:solidFill>
          <a:ln w="0"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50" name="MH_SubTitle_1"/>
          <p:cNvSpPr>
            <a:spLocks noChangeArrowheads="1"/>
          </p:cNvSpPr>
          <p:nvPr>
            <p:custDataLst>
              <p:tags r:id="rId8"/>
            </p:custDataLst>
          </p:nvPr>
        </p:nvSpPr>
        <p:spPr bwMode="black">
          <a:xfrm>
            <a:off x="5469461" y="1676135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平台首页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51" name="MH_Title_1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3156063" y="2638380"/>
            <a:ext cx="1824372" cy="1397517"/>
          </a:xfrm>
          <a:prstGeom prst="ellipse">
            <a:avLst/>
          </a:prstGeom>
          <a:solidFill>
            <a:srgbClr val="0DACE5"/>
          </a:solidFill>
          <a:ln>
            <a:noFill/>
          </a:ln>
          <a:effectLst/>
          <a:extLst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b="1" kern="0" spc="500" dirty="0" err="1" smtClean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</a:rPr>
              <a:t>Innojoy</a:t>
            </a:r>
            <a:endParaRPr lang="en-US" altLang="zh-CN" b="1" kern="0" spc="500" dirty="0" smtClean="0">
              <a:solidFill>
                <a:srgbClr val="FFFFFF"/>
              </a:solidFill>
              <a:latin typeface="华文宋体" pitchFamily="2" charset="-122"/>
              <a:ea typeface="华文宋体" pitchFamily="2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b="1" kern="0" spc="500" dirty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</a:rPr>
              <a:t>功能介绍</a:t>
            </a:r>
          </a:p>
        </p:txBody>
      </p:sp>
      <p:sp>
        <p:nvSpPr>
          <p:cNvPr id="19" name="MH_Other_7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5452264" y="210598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0" name="MH_Other_8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5809454" y="2474591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1" name="MH_Other_9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6023768" y="2939163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3" name="MH_Other_1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6023768" y="349719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4" name="MH_Other_11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5809454" y="3912355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5" name="MH_Other_12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5452264" y="428312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6" name="MH_SubTitle_2"/>
          <p:cNvSpPr>
            <a:spLocks noChangeArrowheads="1"/>
          </p:cNvSpPr>
          <p:nvPr>
            <p:custDataLst>
              <p:tags r:id="rId16"/>
            </p:custDataLst>
          </p:nvPr>
        </p:nvSpPr>
        <p:spPr bwMode="black">
          <a:xfrm>
            <a:off x="5915062" y="2046794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专利检索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7" name="MH_SubTitle_3"/>
          <p:cNvSpPr>
            <a:spLocks noChangeArrowheads="1"/>
          </p:cNvSpPr>
          <p:nvPr>
            <p:custDataLst>
              <p:tags r:id="rId17"/>
            </p:custDataLst>
          </p:nvPr>
        </p:nvSpPr>
        <p:spPr bwMode="black">
          <a:xfrm>
            <a:off x="6230793" y="2428868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检索结果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8" name="MH_SubTitle_4"/>
          <p:cNvSpPr>
            <a:spLocks noChangeArrowheads="1"/>
          </p:cNvSpPr>
          <p:nvPr>
            <p:custDataLst>
              <p:tags r:id="rId18"/>
            </p:custDataLst>
          </p:nvPr>
        </p:nvSpPr>
        <p:spPr bwMode="black">
          <a:xfrm>
            <a:off x="6473267" y="2906909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专利专题库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9" name="MH_SubTitle_5"/>
          <p:cNvSpPr>
            <a:spLocks noChangeArrowheads="1"/>
          </p:cNvSpPr>
          <p:nvPr>
            <p:custDataLst>
              <p:tags r:id="rId19"/>
            </p:custDataLst>
          </p:nvPr>
        </p:nvSpPr>
        <p:spPr bwMode="black">
          <a:xfrm>
            <a:off x="6473267" y="3478413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专利分析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2" name="MH_SubTitle_6"/>
          <p:cNvSpPr>
            <a:spLocks noChangeArrowheads="1"/>
          </p:cNvSpPr>
          <p:nvPr>
            <p:custDataLst>
              <p:tags r:id="rId20"/>
            </p:custDataLst>
          </p:nvPr>
        </p:nvSpPr>
        <p:spPr bwMode="black">
          <a:xfrm>
            <a:off x="6230793" y="3907041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rgbClr val="C00000"/>
                </a:solidFill>
                <a:latin typeface="华文宋体" pitchFamily="2" charset="-122"/>
                <a:ea typeface="华文宋体" pitchFamily="2" charset="-122"/>
              </a:rPr>
              <a:t>聚类分析</a:t>
            </a:r>
            <a:endParaRPr lang="zh-CN" altLang="en-US" sz="1600" b="1" kern="0" spc="500" dirty="0">
              <a:solidFill>
                <a:srgbClr val="C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6" name="MH_SubTitle_7"/>
          <p:cNvSpPr>
            <a:spLocks noChangeArrowheads="1"/>
          </p:cNvSpPr>
          <p:nvPr>
            <p:custDataLst>
              <p:tags r:id="rId21"/>
            </p:custDataLst>
          </p:nvPr>
        </p:nvSpPr>
        <p:spPr bwMode="black">
          <a:xfrm>
            <a:off x="5915062" y="4251394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高级分析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6" name="MH_PageTitle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目录</a:t>
            </a:r>
            <a:endParaRPr lang="zh-CN" altLang="en-US" dirty="0"/>
          </a:p>
        </p:txBody>
      </p:sp>
      <p:sp>
        <p:nvSpPr>
          <p:cNvPr id="31" name="MH_Other_12"/>
          <p:cNvSpPr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4952198" y="4572008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8" name="MH_SubTitle_7"/>
          <p:cNvSpPr>
            <a:spLocks noChangeArrowheads="1"/>
          </p:cNvSpPr>
          <p:nvPr>
            <p:custDataLst>
              <p:tags r:id="rId24"/>
            </p:custDataLst>
          </p:nvPr>
        </p:nvSpPr>
        <p:spPr bwMode="black">
          <a:xfrm>
            <a:off x="5469461" y="4589689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排行榜及小秘书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18872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聚类分析</a:t>
            </a:r>
            <a:r>
              <a:rPr lang="en-US" altLang="zh-CN" dirty="0" smtClean="0"/>
              <a:t>-</a:t>
            </a:r>
            <a:r>
              <a:rPr lang="zh-CN" altLang="en-US" dirty="0" smtClean="0"/>
              <a:t>关系图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728" y="1052736"/>
            <a:ext cx="10058400" cy="48320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87494" y="3356992"/>
            <a:ext cx="3168352" cy="240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just">
              <a:lnSpc>
                <a:spcPct val="150000"/>
              </a:lnSpc>
              <a:buFont typeface="华文宋体" pitchFamily="2" charset="-122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defRPr>
            </a:lvl1pPr>
          </a:lstStyle>
          <a:p>
            <a:r>
              <a:rPr lang="zh-CN" altLang="en-US" sz="2000" dirty="0" smtClean="0">
                <a:solidFill>
                  <a:srgbClr val="FF0000"/>
                </a:solidFill>
              </a:rPr>
              <a:t>基于文本挖掘技术自动提取技术关键词，节点大小代表专利量的多少，各节点的连线和相对距离体现关联关系紧密度</a:t>
            </a:r>
            <a:endParaRPr lang="en-US" altLang="zh-CN" sz="2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394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数据来源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22598" y="1196752"/>
            <a:ext cx="943304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>
                <a:latin typeface="华文宋体" pitchFamily="2" charset="-122"/>
                <a:ea typeface="华文宋体" pitchFamily="2" charset="-122"/>
              </a:rPr>
              <a:t>大为公司拥有的专利数据源自大为战略合作伙伴</a:t>
            </a:r>
            <a:r>
              <a:rPr lang="en-US" altLang="zh-CN" dirty="0">
                <a:latin typeface="华文宋体" pitchFamily="2" charset="-122"/>
                <a:ea typeface="华文宋体" pitchFamily="2" charset="-122"/>
              </a:rPr>
              <a:t>IFI CLAIMS</a:t>
            </a:r>
            <a:r>
              <a:rPr lang="zh-CN" altLang="zh-CN" dirty="0">
                <a:latin typeface="华文宋体" pitchFamily="2" charset="-122"/>
                <a:ea typeface="华文宋体" pitchFamily="2" charset="-122"/>
              </a:rPr>
              <a:t>，</a:t>
            </a:r>
            <a:r>
              <a:rPr lang="en-US" altLang="zh-CN" dirty="0">
                <a:latin typeface="华文宋体" pitchFamily="2" charset="-122"/>
                <a:ea typeface="华文宋体" pitchFamily="2" charset="-122"/>
              </a:rPr>
              <a:t>IFI CLAIMS</a:t>
            </a:r>
            <a:r>
              <a:rPr lang="zh-CN" altLang="zh-CN" dirty="0">
                <a:latin typeface="华文宋体" pitchFamily="2" charset="-122"/>
                <a:ea typeface="华文宋体" pitchFamily="2" charset="-122"/>
              </a:rPr>
              <a:t>成立于</a:t>
            </a:r>
            <a:r>
              <a:rPr lang="en-US" altLang="zh-CN" dirty="0">
                <a:latin typeface="华文宋体" pitchFamily="2" charset="-122"/>
                <a:ea typeface="华文宋体" pitchFamily="2" charset="-122"/>
              </a:rPr>
              <a:t>1955</a:t>
            </a:r>
            <a:r>
              <a:rPr lang="zh-CN" altLang="zh-CN" dirty="0">
                <a:latin typeface="华文宋体" pitchFamily="2" charset="-122"/>
                <a:ea typeface="华文宋体" pitchFamily="2" charset="-122"/>
              </a:rPr>
              <a:t>年，总部位于美国康州</a:t>
            </a:r>
            <a:r>
              <a:rPr lang="zh-CN" altLang="zh-CN" dirty="0" smtClean="0">
                <a:latin typeface="华文宋体" pitchFamily="2" charset="-122"/>
                <a:ea typeface="华文宋体" pitchFamily="2" charset="-122"/>
              </a:rPr>
              <a:t>，</a:t>
            </a:r>
            <a:r>
              <a:rPr lang="zh-CN" altLang="en-US" dirty="0">
                <a:latin typeface="华文宋体" pitchFamily="2" charset="-122"/>
                <a:ea typeface="华文宋体" pitchFamily="2" charset="-122"/>
              </a:rPr>
              <a:t>是全球知名的增值型专利</a:t>
            </a:r>
            <a:r>
              <a:rPr lang="zh-CN" altLang="en-US" dirty="0" smtClean="0">
                <a:latin typeface="华文宋体" pitchFamily="2" charset="-122"/>
                <a:ea typeface="华文宋体" pitchFamily="2" charset="-122"/>
              </a:rPr>
              <a:t>数据库供应商，</a:t>
            </a:r>
            <a:r>
              <a:rPr lang="zh-CN" altLang="zh-CN" dirty="0" smtClean="0">
                <a:latin typeface="华文宋体" pitchFamily="2" charset="-122"/>
                <a:ea typeface="华文宋体" pitchFamily="2" charset="-122"/>
              </a:rPr>
              <a:t>为</a:t>
            </a:r>
            <a:r>
              <a:rPr lang="zh-CN" altLang="zh-CN" dirty="0">
                <a:latin typeface="华文宋体" pitchFamily="2" charset="-122"/>
                <a:ea typeface="华文宋体" pitchFamily="2" charset="-122"/>
              </a:rPr>
              <a:t>用户提供高度整合、优质的全球专利数据。拥有一批类似</a:t>
            </a:r>
            <a:r>
              <a:rPr lang="en-US" altLang="zh-CN" dirty="0" err="1">
                <a:latin typeface="华文宋体" pitchFamily="2" charset="-122"/>
                <a:ea typeface="华文宋体" pitchFamily="2" charset="-122"/>
              </a:rPr>
              <a:t>Linguamatics</a:t>
            </a:r>
            <a:r>
              <a:rPr lang="zh-CN" altLang="zh-CN" dirty="0">
                <a:latin typeface="华文宋体" pitchFamily="2" charset="-122"/>
                <a:ea typeface="华文宋体" pitchFamily="2" charset="-122"/>
              </a:rPr>
              <a:t>，</a:t>
            </a:r>
            <a:r>
              <a:rPr lang="en-US" altLang="zh-CN" dirty="0">
                <a:latin typeface="华文宋体" pitchFamily="2" charset="-122"/>
                <a:ea typeface="华文宋体" pitchFamily="2" charset="-122"/>
              </a:rPr>
              <a:t>Google</a:t>
            </a:r>
            <a:r>
              <a:rPr lang="zh-CN" altLang="zh-CN" dirty="0">
                <a:latin typeface="华文宋体" pitchFamily="2" charset="-122"/>
                <a:ea typeface="华文宋体" pitchFamily="2" charset="-122"/>
              </a:rPr>
              <a:t>等长期</a:t>
            </a:r>
            <a:r>
              <a:rPr lang="zh-CN" altLang="zh-CN" dirty="0" smtClean="0">
                <a:latin typeface="华文宋体" pitchFamily="2" charset="-122"/>
                <a:ea typeface="华文宋体" pitchFamily="2" charset="-122"/>
              </a:rPr>
              <a:t>用户。</a:t>
            </a:r>
            <a:endParaRPr lang="zh-CN" altLang="zh-CN" dirty="0">
              <a:latin typeface="华文宋体" pitchFamily="2" charset="-122"/>
              <a:ea typeface="华文宋体" pitchFamily="2" charset="-122"/>
            </a:endParaRPr>
          </a:p>
        </p:txBody>
      </p:sp>
      <p:pic>
        <p:nvPicPr>
          <p:cNvPr id="1026" name="Picture 2" descr="http://www.51tm.net/uploadfile/2016/0923/20160923030134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9122" y="2780928"/>
            <a:ext cx="5601816" cy="297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856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聚类分析</a:t>
            </a:r>
            <a:r>
              <a:rPr lang="en-US" altLang="zh-CN" dirty="0" smtClean="0"/>
              <a:t>-</a:t>
            </a:r>
            <a:r>
              <a:rPr lang="zh-CN" altLang="en-US" dirty="0" smtClean="0"/>
              <a:t>热力图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598" y="1124744"/>
            <a:ext cx="10058400" cy="484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097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H_Other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88049" y="1728362"/>
            <a:ext cx="4204191" cy="3182906"/>
          </a:xfrm>
          <a:prstGeom prst="ellipse">
            <a:avLst/>
          </a:prstGeom>
          <a:noFill/>
          <a:ln w="19050">
            <a:solidFill>
              <a:srgbClr val="64D0F6">
                <a:alpha val="4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0" name="MH_Other_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4952198" y="174879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3" name="MH_Other_3"/>
          <p:cNvSpPr>
            <a:spLocks noChangeShapeType="1"/>
          </p:cNvSpPr>
          <p:nvPr>
            <p:custDataLst>
              <p:tags r:id="rId4"/>
            </p:custDataLst>
          </p:nvPr>
        </p:nvSpPr>
        <p:spPr bwMode="gray">
          <a:xfrm>
            <a:off x="1757704" y="3326820"/>
            <a:ext cx="4644117" cy="0"/>
          </a:xfrm>
          <a:prstGeom prst="line">
            <a:avLst/>
          </a:prstGeom>
          <a:noFill/>
          <a:ln w="2857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4" name="MH_Other_4"/>
          <p:cNvSpPr>
            <a:spLocks noChangeShapeType="1"/>
          </p:cNvSpPr>
          <p:nvPr>
            <p:custDataLst>
              <p:tags r:id="rId5"/>
            </p:custDataLst>
          </p:nvPr>
        </p:nvSpPr>
        <p:spPr bwMode="gray">
          <a:xfrm>
            <a:off x="4079762" y="1493347"/>
            <a:ext cx="0" cy="3663845"/>
          </a:xfrm>
          <a:prstGeom prst="line">
            <a:avLst/>
          </a:prstGeom>
          <a:noFill/>
          <a:ln w="2857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5" name="MH_Other_5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2218381" y="1908914"/>
            <a:ext cx="3718613" cy="2810920"/>
          </a:xfrm>
          <a:prstGeom prst="ellipse">
            <a:avLst/>
          </a:prstGeom>
          <a:noFill/>
          <a:ln w="952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64999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7" name="MH_Other_6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2643308" y="2246089"/>
            <a:ext cx="2849868" cy="2182087"/>
          </a:xfrm>
          <a:prstGeom prst="ellipse">
            <a:avLst/>
          </a:prstGeom>
          <a:solidFill>
            <a:srgbClr val="79D6F7"/>
          </a:solidFill>
          <a:ln w="0"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50" name="MH_SubTitle_1"/>
          <p:cNvSpPr>
            <a:spLocks noChangeArrowheads="1"/>
          </p:cNvSpPr>
          <p:nvPr>
            <p:custDataLst>
              <p:tags r:id="rId8"/>
            </p:custDataLst>
          </p:nvPr>
        </p:nvSpPr>
        <p:spPr bwMode="black">
          <a:xfrm>
            <a:off x="5469461" y="1676135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平台首页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51" name="MH_Title_1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3156063" y="2638380"/>
            <a:ext cx="1824372" cy="1397517"/>
          </a:xfrm>
          <a:prstGeom prst="ellipse">
            <a:avLst/>
          </a:prstGeom>
          <a:solidFill>
            <a:srgbClr val="0DACE5"/>
          </a:solidFill>
          <a:ln>
            <a:noFill/>
          </a:ln>
          <a:effectLst/>
          <a:extLst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b="1" kern="0" spc="500" dirty="0" err="1" smtClean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</a:rPr>
              <a:t>Innojoy</a:t>
            </a:r>
            <a:endParaRPr lang="en-US" altLang="zh-CN" b="1" kern="0" spc="500" dirty="0" smtClean="0">
              <a:solidFill>
                <a:srgbClr val="FFFFFF"/>
              </a:solidFill>
              <a:latin typeface="华文宋体" pitchFamily="2" charset="-122"/>
              <a:ea typeface="华文宋体" pitchFamily="2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b="1" kern="0" spc="500" dirty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</a:rPr>
              <a:t>功能介绍</a:t>
            </a:r>
          </a:p>
        </p:txBody>
      </p:sp>
      <p:sp>
        <p:nvSpPr>
          <p:cNvPr id="19" name="MH_Other_7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5452264" y="210598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0" name="MH_Other_8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5809454" y="2474591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1" name="MH_Other_9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6023768" y="2939163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3" name="MH_Other_1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6023768" y="349719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4" name="MH_Other_11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5809454" y="3912355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5" name="MH_Other_12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5452264" y="428312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6" name="MH_SubTitle_2"/>
          <p:cNvSpPr>
            <a:spLocks noChangeArrowheads="1"/>
          </p:cNvSpPr>
          <p:nvPr>
            <p:custDataLst>
              <p:tags r:id="rId16"/>
            </p:custDataLst>
          </p:nvPr>
        </p:nvSpPr>
        <p:spPr bwMode="black">
          <a:xfrm>
            <a:off x="5915062" y="2046794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专利检索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7" name="MH_SubTitle_3"/>
          <p:cNvSpPr>
            <a:spLocks noChangeArrowheads="1"/>
          </p:cNvSpPr>
          <p:nvPr>
            <p:custDataLst>
              <p:tags r:id="rId17"/>
            </p:custDataLst>
          </p:nvPr>
        </p:nvSpPr>
        <p:spPr bwMode="black">
          <a:xfrm>
            <a:off x="6230793" y="2428868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检索结果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8" name="MH_SubTitle_4"/>
          <p:cNvSpPr>
            <a:spLocks noChangeArrowheads="1"/>
          </p:cNvSpPr>
          <p:nvPr>
            <p:custDataLst>
              <p:tags r:id="rId18"/>
            </p:custDataLst>
          </p:nvPr>
        </p:nvSpPr>
        <p:spPr bwMode="black">
          <a:xfrm>
            <a:off x="6473267" y="2906909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专利专题库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9" name="MH_SubTitle_5"/>
          <p:cNvSpPr>
            <a:spLocks noChangeArrowheads="1"/>
          </p:cNvSpPr>
          <p:nvPr>
            <p:custDataLst>
              <p:tags r:id="rId19"/>
            </p:custDataLst>
          </p:nvPr>
        </p:nvSpPr>
        <p:spPr bwMode="black">
          <a:xfrm>
            <a:off x="6473267" y="3478413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专利分析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2" name="MH_SubTitle_6"/>
          <p:cNvSpPr>
            <a:spLocks noChangeArrowheads="1"/>
          </p:cNvSpPr>
          <p:nvPr>
            <p:custDataLst>
              <p:tags r:id="rId20"/>
            </p:custDataLst>
          </p:nvPr>
        </p:nvSpPr>
        <p:spPr bwMode="black">
          <a:xfrm>
            <a:off x="6230793" y="3907041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聚类分析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6" name="MH_SubTitle_7"/>
          <p:cNvSpPr>
            <a:spLocks noChangeArrowheads="1"/>
          </p:cNvSpPr>
          <p:nvPr>
            <p:custDataLst>
              <p:tags r:id="rId21"/>
            </p:custDataLst>
          </p:nvPr>
        </p:nvSpPr>
        <p:spPr bwMode="black">
          <a:xfrm>
            <a:off x="5915062" y="4251394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rgbClr val="C00000"/>
                </a:solidFill>
                <a:latin typeface="华文宋体" pitchFamily="2" charset="-122"/>
                <a:ea typeface="华文宋体" pitchFamily="2" charset="-122"/>
              </a:rPr>
              <a:t>高级分析</a:t>
            </a:r>
            <a:endParaRPr lang="zh-CN" altLang="en-US" sz="1600" b="1" kern="0" spc="500" dirty="0">
              <a:solidFill>
                <a:srgbClr val="C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6" name="MH_PageTitle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目录</a:t>
            </a:r>
            <a:endParaRPr lang="zh-CN" altLang="en-US" dirty="0"/>
          </a:p>
        </p:txBody>
      </p:sp>
      <p:sp>
        <p:nvSpPr>
          <p:cNvPr id="31" name="MH_Other_12"/>
          <p:cNvSpPr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4952198" y="4572008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8" name="MH_SubTitle_7"/>
          <p:cNvSpPr>
            <a:spLocks noChangeArrowheads="1"/>
          </p:cNvSpPr>
          <p:nvPr>
            <p:custDataLst>
              <p:tags r:id="rId24"/>
            </p:custDataLst>
          </p:nvPr>
        </p:nvSpPr>
        <p:spPr bwMode="black">
          <a:xfrm>
            <a:off x="5469461" y="4589689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排行榜及小秘书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18872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高级分析主题创建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852" y="1214422"/>
            <a:ext cx="8143932" cy="425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8524098" y="1857364"/>
            <a:ext cx="345638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just">
              <a:lnSpc>
                <a:spcPct val="150000"/>
              </a:lnSpc>
              <a:buFont typeface="华文宋体" pitchFamily="2" charset="-122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defRPr>
            </a:lvl1pPr>
          </a:lstStyle>
          <a:p>
            <a:pPr marL="285750" indent="-285750">
              <a:buFont typeface="Arial" pitchFamily="34" charset="0"/>
              <a:buChar char="•"/>
            </a:pPr>
            <a:r>
              <a:rPr lang="zh-CN" altLang="en-US" sz="1600" dirty="0" smtClean="0">
                <a:solidFill>
                  <a:schemeClr val="tx1"/>
                </a:solidFill>
              </a:rPr>
              <a:t>以主题的方式创建分析项目，并可根据分析项目需要进行专利自定义项目的添加工作，最大支持</a:t>
            </a:r>
            <a:r>
              <a:rPr lang="en-US" altLang="zh-CN" sz="1600" dirty="0" smtClean="0">
                <a:solidFill>
                  <a:schemeClr val="tx1"/>
                </a:solidFill>
              </a:rPr>
              <a:t>50</a:t>
            </a:r>
            <a:r>
              <a:rPr lang="zh-CN" altLang="en-US" sz="1600" dirty="0" smtClean="0">
                <a:solidFill>
                  <a:schemeClr val="tx1"/>
                </a:solidFill>
              </a:rPr>
              <a:t>个自定义项目</a:t>
            </a:r>
            <a:endParaRPr lang="en-US" altLang="zh-CN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600" dirty="0" smtClean="0">
                <a:solidFill>
                  <a:schemeClr val="tx1"/>
                </a:solidFill>
              </a:rPr>
              <a:t>可以根据项目涉及范围对分析主题的查看权限进行设定</a:t>
            </a:r>
            <a:endParaRPr lang="en-US" altLang="zh-CN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600" dirty="0" smtClean="0">
                <a:solidFill>
                  <a:schemeClr val="tx1"/>
                </a:solidFill>
              </a:rPr>
              <a:t>同族专利自动扩展，支持技术原创国分析</a:t>
            </a:r>
            <a:endParaRPr lang="en-US" altLang="zh-CN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51934" y="1571612"/>
            <a:ext cx="1714512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高级分析数据加工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290" y="1000108"/>
            <a:ext cx="8738412" cy="528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0496" y="3071810"/>
            <a:ext cx="3394701" cy="275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2523306" y="2143116"/>
            <a:ext cx="6429420" cy="6429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380430" y="1500174"/>
            <a:ext cx="428628" cy="1428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809058" y="3000372"/>
            <a:ext cx="3571900" cy="2857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9095602" y="1571612"/>
            <a:ext cx="2861903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just">
              <a:lnSpc>
                <a:spcPct val="150000"/>
              </a:lnSpc>
              <a:buFont typeface="华文宋体" pitchFamily="2" charset="-122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defRPr>
            </a:lvl1pPr>
          </a:lstStyle>
          <a:p>
            <a:pPr marL="285750" indent="-285750">
              <a:buFont typeface="Arial" pitchFamily="34" charset="0"/>
              <a:buChar char="•"/>
            </a:pPr>
            <a:r>
              <a:rPr lang="zh-CN" altLang="en-US" sz="1600" dirty="0" smtClean="0">
                <a:solidFill>
                  <a:schemeClr val="tx1"/>
                </a:solidFill>
              </a:rPr>
              <a:t>可针对分析的专题数据进行二次加工清洗</a:t>
            </a:r>
            <a:endParaRPr lang="en-US" altLang="zh-CN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600" dirty="0" smtClean="0">
                <a:solidFill>
                  <a:schemeClr val="tx1"/>
                </a:solidFill>
              </a:rPr>
              <a:t>可直观的展示专利同族信息</a:t>
            </a:r>
            <a:endParaRPr lang="en-US" altLang="zh-CN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600" dirty="0" smtClean="0">
                <a:solidFill>
                  <a:schemeClr val="tx1"/>
                </a:solidFill>
              </a:rPr>
              <a:t>可直接进行分析数据删除清洗操作</a:t>
            </a:r>
            <a:endParaRPr lang="en-US" altLang="zh-CN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600" dirty="0" smtClean="0">
                <a:solidFill>
                  <a:schemeClr val="tx1"/>
                </a:solidFill>
              </a:rPr>
              <a:t>可对属于申请人及发明人进行自由的批量修改操作</a:t>
            </a:r>
            <a:endParaRPr lang="en-US" altLang="zh-CN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600" dirty="0" smtClean="0">
                <a:solidFill>
                  <a:schemeClr val="tx1"/>
                </a:solidFill>
              </a:rPr>
              <a:t>可对一批分析数据进行批量标引操作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主题组合分析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902" y="1376365"/>
            <a:ext cx="8521072" cy="398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15486" y="2145092"/>
            <a:ext cx="345638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just">
              <a:lnSpc>
                <a:spcPct val="150000"/>
              </a:lnSpc>
              <a:buFont typeface="华文宋体" pitchFamily="2" charset="-122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defRPr>
            </a:lvl1pPr>
          </a:lstStyle>
          <a:p>
            <a:pPr marL="285750" indent="-285750">
              <a:buFont typeface="Arial" pitchFamily="34" charset="0"/>
              <a:buChar char="•"/>
            </a:pPr>
            <a:r>
              <a:rPr lang="zh-CN" altLang="en-US" sz="1600" dirty="0" smtClean="0">
                <a:solidFill>
                  <a:schemeClr val="tx1"/>
                </a:solidFill>
              </a:rPr>
              <a:t>针对主题分析数据，系统可以做到一申请一公开，使分析的结果更加的精确</a:t>
            </a:r>
            <a:endParaRPr lang="en-US" altLang="zh-CN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600" dirty="0" smtClean="0">
                <a:solidFill>
                  <a:schemeClr val="tx1"/>
                </a:solidFill>
              </a:rPr>
              <a:t>支持</a:t>
            </a:r>
            <a:r>
              <a:rPr lang="zh-CN" altLang="en-US" sz="1600" dirty="0">
                <a:solidFill>
                  <a:schemeClr val="tx1"/>
                </a:solidFill>
              </a:rPr>
              <a:t>多</a:t>
            </a:r>
            <a:r>
              <a:rPr lang="zh-CN" altLang="en-US" sz="1600" dirty="0" smtClean="0">
                <a:solidFill>
                  <a:schemeClr val="tx1"/>
                </a:solidFill>
              </a:rPr>
              <a:t>图组合分析，可以在一个分析图表当中做到多重分析方式同时展现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29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H_Other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88049" y="1728362"/>
            <a:ext cx="4204191" cy="3182906"/>
          </a:xfrm>
          <a:prstGeom prst="ellipse">
            <a:avLst/>
          </a:prstGeom>
          <a:noFill/>
          <a:ln w="19050">
            <a:solidFill>
              <a:srgbClr val="64D0F6">
                <a:alpha val="4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0" name="MH_Other_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4952198" y="174879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3" name="MH_Other_3"/>
          <p:cNvSpPr>
            <a:spLocks noChangeShapeType="1"/>
          </p:cNvSpPr>
          <p:nvPr>
            <p:custDataLst>
              <p:tags r:id="rId4"/>
            </p:custDataLst>
          </p:nvPr>
        </p:nvSpPr>
        <p:spPr bwMode="gray">
          <a:xfrm>
            <a:off x="1757704" y="3326820"/>
            <a:ext cx="4644117" cy="0"/>
          </a:xfrm>
          <a:prstGeom prst="line">
            <a:avLst/>
          </a:prstGeom>
          <a:noFill/>
          <a:ln w="2857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4" name="MH_Other_4"/>
          <p:cNvSpPr>
            <a:spLocks noChangeShapeType="1"/>
          </p:cNvSpPr>
          <p:nvPr>
            <p:custDataLst>
              <p:tags r:id="rId5"/>
            </p:custDataLst>
          </p:nvPr>
        </p:nvSpPr>
        <p:spPr bwMode="gray">
          <a:xfrm>
            <a:off x="4079762" y="1493347"/>
            <a:ext cx="0" cy="3663845"/>
          </a:xfrm>
          <a:prstGeom prst="line">
            <a:avLst/>
          </a:prstGeom>
          <a:noFill/>
          <a:ln w="2857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5" name="MH_Other_5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2218381" y="1908914"/>
            <a:ext cx="3718613" cy="2810920"/>
          </a:xfrm>
          <a:prstGeom prst="ellipse">
            <a:avLst/>
          </a:prstGeom>
          <a:noFill/>
          <a:ln w="9525">
            <a:solidFill>
              <a:srgbClr val="79D6F7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64999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7" name="MH_Other_6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2643308" y="2246089"/>
            <a:ext cx="2849868" cy="2182087"/>
          </a:xfrm>
          <a:prstGeom prst="ellipse">
            <a:avLst/>
          </a:prstGeom>
          <a:solidFill>
            <a:srgbClr val="79D6F7"/>
          </a:solidFill>
          <a:ln w="0"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50" name="MH_SubTitle_1"/>
          <p:cNvSpPr>
            <a:spLocks noChangeArrowheads="1"/>
          </p:cNvSpPr>
          <p:nvPr>
            <p:custDataLst>
              <p:tags r:id="rId8"/>
            </p:custDataLst>
          </p:nvPr>
        </p:nvSpPr>
        <p:spPr bwMode="black">
          <a:xfrm>
            <a:off x="5469461" y="1676135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平台首页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51" name="MH_Title_1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3156063" y="2638380"/>
            <a:ext cx="1824372" cy="1397517"/>
          </a:xfrm>
          <a:prstGeom prst="ellipse">
            <a:avLst/>
          </a:prstGeom>
          <a:solidFill>
            <a:srgbClr val="0DACE5"/>
          </a:solidFill>
          <a:ln>
            <a:noFill/>
          </a:ln>
          <a:effectLst/>
          <a:extLst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b="1" kern="0" spc="500" dirty="0" err="1" smtClean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</a:rPr>
              <a:t>Innojoy</a:t>
            </a:r>
            <a:endParaRPr lang="en-US" altLang="zh-CN" b="1" kern="0" spc="500" dirty="0" smtClean="0">
              <a:solidFill>
                <a:srgbClr val="FFFFFF"/>
              </a:solidFill>
              <a:latin typeface="华文宋体" pitchFamily="2" charset="-122"/>
              <a:ea typeface="华文宋体" pitchFamily="2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b="1" kern="0" spc="500" dirty="0">
                <a:solidFill>
                  <a:srgbClr val="FFFFFF"/>
                </a:solidFill>
                <a:latin typeface="华文宋体" pitchFamily="2" charset="-122"/>
                <a:ea typeface="华文宋体" pitchFamily="2" charset="-122"/>
              </a:rPr>
              <a:t>功能介绍</a:t>
            </a:r>
          </a:p>
        </p:txBody>
      </p:sp>
      <p:sp>
        <p:nvSpPr>
          <p:cNvPr id="19" name="MH_Other_7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5452264" y="210598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0" name="MH_Other_8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5809454" y="2474591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1" name="MH_Other_9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6023768" y="2939163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3" name="MH_Other_1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6023768" y="349719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4" name="MH_Other_11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5809454" y="3912355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5" name="MH_Other_12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5452264" y="4283126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6" name="MH_SubTitle_2"/>
          <p:cNvSpPr>
            <a:spLocks noChangeArrowheads="1"/>
          </p:cNvSpPr>
          <p:nvPr>
            <p:custDataLst>
              <p:tags r:id="rId16"/>
            </p:custDataLst>
          </p:nvPr>
        </p:nvSpPr>
        <p:spPr bwMode="black">
          <a:xfrm>
            <a:off x="5915062" y="2046794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专利检索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7" name="MH_SubTitle_3"/>
          <p:cNvSpPr>
            <a:spLocks noChangeArrowheads="1"/>
          </p:cNvSpPr>
          <p:nvPr>
            <p:custDataLst>
              <p:tags r:id="rId17"/>
            </p:custDataLst>
          </p:nvPr>
        </p:nvSpPr>
        <p:spPr bwMode="black">
          <a:xfrm>
            <a:off x="6230793" y="2428868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检索结果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8" name="MH_SubTitle_4"/>
          <p:cNvSpPr>
            <a:spLocks noChangeArrowheads="1"/>
          </p:cNvSpPr>
          <p:nvPr>
            <p:custDataLst>
              <p:tags r:id="rId18"/>
            </p:custDataLst>
          </p:nvPr>
        </p:nvSpPr>
        <p:spPr bwMode="black">
          <a:xfrm>
            <a:off x="6473267" y="2906909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专利专题库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29" name="MH_SubTitle_5"/>
          <p:cNvSpPr>
            <a:spLocks noChangeArrowheads="1"/>
          </p:cNvSpPr>
          <p:nvPr>
            <p:custDataLst>
              <p:tags r:id="rId19"/>
            </p:custDataLst>
          </p:nvPr>
        </p:nvSpPr>
        <p:spPr bwMode="black">
          <a:xfrm>
            <a:off x="6473267" y="3478413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专利分析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2" name="MH_SubTitle_6"/>
          <p:cNvSpPr>
            <a:spLocks noChangeArrowheads="1"/>
          </p:cNvSpPr>
          <p:nvPr>
            <p:custDataLst>
              <p:tags r:id="rId20"/>
            </p:custDataLst>
          </p:nvPr>
        </p:nvSpPr>
        <p:spPr bwMode="black">
          <a:xfrm>
            <a:off x="6230793" y="3907041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聚类分析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6" name="MH_SubTitle_7"/>
          <p:cNvSpPr>
            <a:spLocks noChangeArrowheads="1"/>
          </p:cNvSpPr>
          <p:nvPr>
            <p:custDataLst>
              <p:tags r:id="rId21"/>
            </p:custDataLst>
          </p:nvPr>
        </p:nvSpPr>
        <p:spPr bwMode="black">
          <a:xfrm>
            <a:off x="5915062" y="4251394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高级分析</a:t>
            </a:r>
            <a:endParaRPr lang="zh-CN" altLang="en-US" sz="1600" b="1" kern="0" spc="500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6" name="MH_PageTitle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目录</a:t>
            </a:r>
            <a:endParaRPr lang="zh-CN" altLang="en-US" dirty="0"/>
          </a:p>
        </p:txBody>
      </p:sp>
      <p:sp>
        <p:nvSpPr>
          <p:cNvPr id="31" name="MH_Other_12"/>
          <p:cNvSpPr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4952198" y="4572008"/>
            <a:ext cx="335238" cy="251444"/>
          </a:xfrm>
          <a:prstGeom prst="ellipse">
            <a:avLst/>
          </a:prstGeom>
          <a:solidFill>
            <a:srgbClr val="22BCF2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b="1" kern="0" spc="500" dirty="0">
              <a:solidFill>
                <a:sysClr val="windowText" lastClr="000000"/>
              </a:solidFill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38" name="MH_SubTitle_7"/>
          <p:cNvSpPr>
            <a:spLocks noChangeArrowheads="1"/>
          </p:cNvSpPr>
          <p:nvPr>
            <p:custDataLst>
              <p:tags r:id="rId24"/>
            </p:custDataLst>
          </p:nvPr>
        </p:nvSpPr>
        <p:spPr bwMode="black">
          <a:xfrm>
            <a:off x="5469461" y="4589689"/>
            <a:ext cx="40669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zh-CN" altLang="en-US" sz="1600" b="1" kern="0" spc="500" dirty="0" smtClean="0">
                <a:solidFill>
                  <a:srgbClr val="C00000"/>
                </a:solidFill>
                <a:latin typeface="华文宋体" pitchFamily="2" charset="-122"/>
                <a:ea typeface="华文宋体" pitchFamily="2" charset="-122"/>
              </a:rPr>
              <a:t>排行榜及小秘书</a:t>
            </a:r>
            <a:endParaRPr lang="zh-CN" altLang="en-US" sz="1600" b="1" kern="0" spc="500" dirty="0">
              <a:solidFill>
                <a:srgbClr val="C00000"/>
              </a:solidFill>
              <a:latin typeface="华文宋体" pitchFamily="2" charset="-122"/>
              <a:ea typeface="华文宋体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18872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排行榜</a:t>
            </a:r>
            <a:r>
              <a:rPr lang="en-US" altLang="zh-CN" dirty="0" smtClean="0"/>
              <a:t>-</a:t>
            </a:r>
            <a:r>
              <a:rPr lang="zh-CN" altLang="en-US" dirty="0" smtClean="0"/>
              <a:t>公开量和授权量排名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869610" y="1484784"/>
            <a:ext cx="3626196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just">
              <a:lnSpc>
                <a:spcPct val="100000"/>
              </a:lnSpc>
              <a:buFont typeface="华文宋体" pitchFamily="2" charset="-122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zh-CN" sz="2000" dirty="0"/>
              <a:t>提供近五年内各</a:t>
            </a:r>
            <a:r>
              <a:rPr lang="zh-CN" altLang="en-US" sz="2000" dirty="0"/>
              <a:t>类</a:t>
            </a:r>
            <a:r>
              <a:rPr lang="zh-CN" altLang="zh-CN" sz="2000" dirty="0"/>
              <a:t>申请单位专利排名和代理机构专利排名及其排名变化情况</a:t>
            </a:r>
            <a:r>
              <a:rPr lang="zh-CN" altLang="en-US" sz="2000" dirty="0"/>
              <a:t>，</a:t>
            </a:r>
            <a:r>
              <a:rPr lang="zh-CN" altLang="zh-CN" sz="2000" dirty="0"/>
              <a:t>可据此对知识产权优势单位专利申请趋势、技术热点以及外国来华企业专利布局等进行分析。</a:t>
            </a:r>
            <a:endParaRPr lang="zh-CN" altLang="en-US" sz="2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48" y="1196752"/>
            <a:ext cx="7848491" cy="482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160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排行</a:t>
            </a:r>
            <a:r>
              <a:rPr lang="zh-CN" altLang="en-US" dirty="0" smtClean="0"/>
              <a:t>榜</a:t>
            </a:r>
            <a:r>
              <a:rPr lang="en-US" altLang="zh-CN" dirty="0" smtClean="0"/>
              <a:t>-</a:t>
            </a:r>
            <a:r>
              <a:rPr lang="zh-CN" altLang="en-US" dirty="0" smtClean="0"/>
              <a:t>申请趋势</a:t>
            </a:r>
            <a:endParaRPr lang="zh-CN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7422" y="1214422"/>
            <a:ext cx="9258822" cy="472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4459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0630" y="1268760"/>
            <a:ext cx="4620942" cy="438581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专利小秘书</a:t>
            </a:r>
            <a:r>
              <a:rPr lang="en-US" altLang="zh-CN" dirty="0" smtClean="0"/>
              <a:t>-</a:t>
            </a:r>
            <a:r>
              <a:rPr lang="zh-CN" altLang="en-US" dirty="0" smtClean="0"/>
              <a:t>概述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43278" y="1700808"/>
            <a:ext cx="4392488" cy="201622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ct val="2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0" dirty="0" smtClean="0"/>
              <a:t>在线</a:t>
            </a:r>
            <a:r>
              <a:rPr lang="zh-CN" altLang="en-US" sz="2000" dirty="0"/>
              <a:t>专利管理系统</a:t>
            </a:r>
            <a:r>
              <a:rPr lang="en-US" altLang="zh-CN" sz="2000" dirty="0"/>
              <a:t>—</a:t>
            </a:r>
            <a:r>
              <a:rPr lang="zh-CN" altLang="en-US" sz="2000" dirty="0"/>
              <a:t>专利小秘书，专门为企业、发明人、代理人精心设计，把握专利申请</a:t>
            </a:r>
            <a:r>
              <a:rPr lang="en-US" altLang="zh-CN" sz="2000" dirty="0"/>
              <a:t>/</a:t>
            </a:r>
            <a:r>
              <a:rPr lang="zh-CN" altLang="en-US" sz="2000" dirty="0"/>
              <a:t>授权情况、法律状态、最新进展、专利监控、年费管理等等，专利管理从此变得简单轻松快捷！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614" y="1459105"/>
            <a:ext cx="849635" cy="88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1070" y="1459105"/>
            <a:ext cx="988825" cy="98882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1431" y="4581128"/>
            <a:ext cx="1418338" cy="129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9678" y="4829360"/>
            <a:ext cx="1112516" cy="856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8465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专利小秘书</a:t>
            </a:r>
            <a:r>
              <a:rPr lang="en-US" altLang="zh-CN" dirty="0" smtClean="0"/>
              <a:t>-</a:t>
            </a:r>
            <a:r>
              <a:rPr lang="zh-CN" altLang="en-US" dirty="0" smtClean="0"/>
              <a:t>专利概况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59302" y="1268760"/>
            <a:ext cx="3672408" cy="302433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ct val="2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0" dirty="0"/>
              <a:t>企业、发明人、代理人把申请、发明、代理的专利方便地添加到管理系统中，立即直观展示专利申请量、授权量、有效专利量、逐年</a:t>
            </a:r>
            <a:r>
              <a:rPr lang="zh-CN" altLang="en-US" sz="2000" dirty="0" smtClean="0"/>
              <a:t>申请</a:t>
            </a:r>
            <a:r>
              <a:rPr lang="en-US" altLang="zh-CN" sz="2000" dirty="0" smtClean="0"/>
              <a:t>/</a:t>
            </a:r>
            <a:r>
              <a:rPr lang="zh-CN" altLang="en-US" sz="2000" dirty="0" smtClean="0"/>
              <a:t>授权趋势</a:t>
            </a:r>
            <a:r>
              <a:rPr lang="zh-CN" altLang="en-US" sz="2000" dirty="0"/>
              <a:t>以及申请人</a:t>
            </a:r>
            <a:r>
              <a:rPr lang="zh-CN" altLang="en-US" sz="2000" dirty="0" smtClean="0"/>
              <a:t>申请</a:t>
            </a:r>
            <a:r>
              <a:rPr lang="en-US" altLang="zh-CN" sz="2000" dirty="0" smtClean="0"/>
              <a:t>/</a:t>
            </a:r>
            <a:r>
              <a:rPr lang="zh-CN" altLang="en-US" sz="2000" dirty="0" smtClean="0"/>
              <a:t>授权量</a:t>
            </a:r>
            <a:r>
              <a:rPr lang="zh-CN" altLang="en-US" sz="2000" dirty="0"/>
              <a:t>等，并一键导出统计报告。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598" y="911594"/>
            <a:ext cx="6167437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7442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数据特点</a:t>
            </a:r>
            <a:r>
              <a:rPr lang="en-US" altLang="zh-CN" dirty="0" smtClean="0"/>
              <a:t>-</a:t>
            </a:r>
            <a:r>
              <a:rPr lang="zh-CN" altLang="en-US" dirty="0" smtClean="0"/>
              <a:t>完整</a:t>
            </a:r>
            <a:endParaRPr lang="zh-CN" altLang="en-US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70671" y="1614402"/>
            <a:ext cx="6844435" cy="191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marL="342900" indent="-468000">
              <a:lnSpc>
                <a:spcPct val="150000"/>
              </a:lnSpc>
              <a:buFont typeface="华文宋体" pitchFamily="2" charset="-122"/>
              <a:buChar char="∆"/>
            </a:pPr>
            <a:r>
              <a:rPr lang="en-US" altLang="zh-CN" sz="2000" b="1" i="1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100+</a:t>
            </a:r>
            <a:r>
              <a:rPr lang="zh-CN" altLang="en-US" sz="2000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个</a:t>
            </a:r>
            <a:r>
              <a:rPr lang="zh-CN" altLang="en-US" sz="2000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国家</a:t>
            </a:r>
            <a:r>
              <a:rPr lang="en-US" altLang="zh-CN" sz="2000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/</a:t>
            </a:r>
            <a:r>
              <a:rPr lang="zh-CN" altLang="en-US" sz="2000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地区</a:t>
            </a:r>
            <a:r>
              <a:rPr lang="en-US" altLang="zh-CN" sz="2000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/</a:t>
            </a:r>
            <a:r>
              <a:rPr lang="zh-CN" altLang="en-US" sz="2000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组织的</a:t>
            </a:r>
            <a:r>
              <a:rPr lang="zh-CN" altLang="en-US" sz="2000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著录项目</a:t>
            </a:r>
            <a:r>
              <a:rPr lang="zh-CN" altLang="en-US" sz="2000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信息</a:t>
            </a:r>
            <a:endParaRPr lang="en-US" altLang="zh-CN" sz="2000" dirty="0" smtClean="0">
              <a:solidFill>
                <a:srgbClr val="262626"/>
              </a:solidFill>
              <a:latin typeface="华文宋体" pitchFamily="2" charset="-122"/>
              <a:ea typeface="华文宋体" pitchFamily="2" charset="-122"/>
              <a:cs typeface="Times New Roman" pitchFamily="18" charset="0"/>
            </a:endParaRPr>
          </a:p>
          <a:p>
            <a:pPr marL="342900" indent="-468000">
              <a:lnSpc>
                <a:spcPct val="150000"/>
              </a:lnSpc>
              <a:buFont typeface="华文宋体" pitchFamily="2" charset="-122"/>
              <a:buChar char="∆"/>
            </a:pPr>
            <a:r>
              <a:rPr lang="en-US" altLang="zh-CN" sz="2000" b="1" i="1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100000000</a:t>
            </a:r>
            <a:r>
              <a:rPr lang="en-US" altLang="zh-CN" sz="2000" b="1" i="1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+</a:t>
            </a:r>
            <a:r>
              <a:rPr lang="zh-CN" altLang="zh-CN" sz="2000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件</a:t>
            </a:r>
            <a:r>
              <a:rPr lang="zh-CN" altLang="zh-CN" sz="2000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专利</a:t>
            </a:r>
            <a:r>
              <a:rPr lang="zh-CN" altLang="en-US" sz="2000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信息</a:t>
            </a:r>
            <a:endParaRPr lang="en-US" altLang="zh-CN" sz="2000" dirty="0" smtClean="0">
              <a:solidFill>
                <a:srgbClr val="262626"/>
              </a:solidFill>
              <a:latin typeface="华文宋体" pitchFamily="2" charset="-122"/>
              <a:ea typeface="华文宋体" pitchFamily="2" charset="-122"/>
              <a:cs typeface="Times New Roman" pitchFamily="18" charset="0"/>
            </a:endParaRPr>
          </a:p>
          <a:p>
            <a:pPr marL="342900" indent="-468000">
              <a:lnSpc>
                <a:spcPct val="150000"/>
              </a:lnSpc>
              <a:buFont typeface="华文宋体" pitchFamily="2" charset="-122"/>
              <a:buChar char="∆"/>
            </a:pPr>
            <a:r>
              <a:rPr lang="en-US" altLang="zh-CN" sz="2000" b="1" i="1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5000+</a:t>
            </a:r>
            <a:r>
              <a:rPr lang="zh-CN" altLang="zh-CN" sz="2000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万件</a:t>
            </a:r>
            <a:r>
              <a:rPr lang="zh-CN" altLang="zh-CN" sz="2000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专利全文</a:t>
            </a:r>
            <a:r>
              <a:rPr lang="zh-CN" altLang="en-US" sz="2000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信息</a:t>
            </a:r>
            <a:endParaRPr lang="en-US" altLang="zh-CN" sz="2000" dirty="0" smtClean="0">
              <a:solidFill>
                <a:srgbClr val="262626"/>
              </a:solidFill>
              <a:latin typeface="华文宋体" pitchFamily="2" charset="-122"/>
              <a:ea typeface="华文宋体" pitchFamily="2" charset="-122"/>
              <a:cs typeface="Times New Roman" pitchFamily="18" charset="0"/>
            </a:endParaRPr>
          </a:p>
          <a:p>
            <a:pPr marL="342900" indent="-468000">
              <a:lnSpc>
                <a:spcPct val="150000"/>
              </a:lnSpc>
              <a:buFont typeface="华文宋体" pitchFamily="2" charset="-122"/>
              <a:buChar char="∆"/>
            </a:pPr>
            <a:r>
              <a:rPr lang="en-US" altLang="zh-CN" sz="2000" b="1" i="1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60</a:t>
            </a:r>
            <a:r>
              <a:rPr lang="en-US" altLang="zh-CN" sz="2000" b="1" i="1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+</a:t>
            </a:r>
            <a:r>
              <a:rPr lang="zh-CN" altLang="en-US" sz="2000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国家</a:t>
            </a:r>
            <a:r>
              <a:rPr lang="en-US" altLang="zh-CN" sz="2000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/</a:t>
            </a:r>
            <a:r>
              <a:rPr lang="zh-CN" altLang="en-US" sz="2000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地区的法律状态信息</a:t>
            </a:r>
            <a:endParaRPr lang="zh-CN" altLang="en-US" sz="2000" dirty="0">
              <a:solidFill>
                <a:srgbClr val="262626"/>
              </a:solidFill>
              <a:latin typeface="华文宋体" pitchFamily="2" charset="-122"/>
              <a:ea typeface="华文宋体" pitchFamily="2" charset="-122"/>
              <a:cs typeface="Times New Roman" pitchFamily="18" charset="0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1270671" y="4653136"/>
            <a:ext cx="7704161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完整</a:t>
            </a:r>
            <a:r>
              <a:rPr lang="en-US" altLang="zh-CN" sz="2400" b="1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-</a:t>
            </a:r>
            <a:r>
              <a:rPr lang="zh-CN" altLang="en-US" sz="2400" b="1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只有您检不到的   没有我们收不到的</a:t>
            </a:r>
            <a:endParaRPr lang="en-US" altLang="zh-CN" sz="2400" b="1" dirty="0">
              <a:solidFill>
                <a:srgbClr val="262626"/>
              </a:solidFill>
              <a:latin typeface="华文宋体" pitchFamily="2" charset="-122"/>
              <a:ea typeface="华文宋体" pitchFamily="2" charset="-122"/>
              <a:cs typeface="Times New Roman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3399" y="1772816"/>
            <a:ext cx="2092453" cy="32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655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专利小秘书</a:t>
            </a:r>
            <a:r>
              <a:rPr lang="en-US" altLang="zh-CN" dirty="0" smtClean="0"/>
              <a:t>-</a:t>
            </a:r>
            <a:r>
              <a:rPr lang="zh-CN" altLang="en-US" dirty="0" smtClean="0"/>
              <a:t>法律状态最新进展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838986" y="3140968"/>
            <a:ext cx="2754984" cy="129614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ct val="2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0" dirty="0"/>
              <a:t>最近一周、一个月、三个月法律状态变化的情况一目了然。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878" y="1052736"/>
            <a:ext cx="8732108" cy="5023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5138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专利小秘书</a:t>
            </a:r>
            <a:r>
              <a:rPr lang="en-US" altLang="zh-CN" dirty="0"/>
              <a:t>-</a:t>
            </a:r>
            <a:r>
              <a:rPr lang="zh-CN" altLang="en-US" dirty="0"/>
              <a:t>专利管理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87494" y="1556792"/>
            <a:ext cx="2664296" cy="230425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rPr>
              <a:t>方便阅读、分类、检索、导出、删除、统计分析，新公开专利自动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rPr>
              <a:t>追加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rPr>
              <a:t>，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rPr>
              <a:t>让您专利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rPr>
              <a:t>管理再无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rPr>
              <a:t>后顾之忧。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598" y="1196752"/>
            <a:ext cx="7526948" cy="484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347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专利小秘书</a:t>
            </a:r>
            <a:r>
              <a:rPr lang="en-US" altLang="zh-CN" dirty="0"/>
              <a:t>-</a:t>
            </a:r>
            <a:r>
              <a:rPr lang="zh-CN" altLang="en-US" dirty="0"/>
              <a:t>年费监控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31510" y="1340768"/>
            <a:ext cx="2448272" cy="302433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defRPr>
            </a:lvl1pPr>
          </a:lstStyle>
          <a:p>
            <a:r>
              <a:rPr lang="zh-CN" altLang="en-US" sz="2000" dirty="0"/>
              <a:t>掌握专利年费缴纳时间，提醒用户及时缴纳年费，避免滞纳费用出现，避免专利失效和流失。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542" y="1052736"/>
            <a:ext cx="861448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4839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专利小秘书</a:t>
            </a:r>
            <a:r>
              <a:rPr lang="en-US" altLang="zh-CN" dirty="0" smtClean="0"/>
              <a:t>-</a:t>
            </a:r>
            <a:r>
              <a:rPr lang="zh-CN" altLang="en-US" dirty="0" smtClean="0"/>
              <a:t>监控管理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59502" y="2064296"/>
            <a:ext cx="22939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rPr>
              <a:t>关注竞争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宋体" pitchFamily="2" charset="-122"/>
                <a:ea typeface="华文宋体" pitchFamily="2" charset="-122"/>
              </a:rPr>
              <a:t>对手及热点技术的最新专利公开情况、法律状态变化情况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34" y="1340768"/>
            <a:ext cx="8701995" cy="443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4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-0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696" y="2138"/>
            <a:ext cx="12229141" cy="686515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19090" y="3114675"/>
            <a:ext cx="8104662" cy="1809750"/>
          </a:xfrm>
        </p:spPr>
        <p:txBody>
          <a:bodyPr>
            <a:noAutofit/>
          </a:bodyPr>
          <a:lstStyle/>
          <a:p>
            <a:r>
              <a:rPr lang="en-US" altLang="zh-CN" sz="14000" i="1" dirty="0" smtClean="0">
                <a:solidFill>
                  <a:srgbClr val="0070C0"/>
                </a:solidFill>
                <a:latin typeface="Arial" panose="020B0604020202020204" pitchFamily="34" charset="0"/>
              </a:rPr>
              <a:t>THANKS!</a:t>
            </a:r>
            <a:endParaRPr lang="en-US" altLang="zh-CN" sz="14000" i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9840" y="5482167"/>
            <a:ext cx="36317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 smtClean="0">
                <a:solidFill>
                  <a:prstClr val="white">
                    <a:lumMod val="50000"/>
                  </a:prst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保定总公司</a:t>
            </a:r>
            <a:endParaRPr lang="en-US" altLang="zh-CN" sz="800" dirty="0" smtClean="0">
              <a:solidFill>
                <a:prstClr val="white">
                  <a:lumMod val="50000"/>
                </a:prst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  <a:p>
            <a:endParaRPr lang="en-US" altLang="zh-CN" sz="800" dirty="0" smtClean="0">
              <a:solidFill>
                <a:prstClr val="white">
                  <a:lumMod val="50000"/>
                </a:prst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  <a:p>
            <a:r>
              <a:rPr lang="zh-CN" altLang="en-US" sz="800" dirty="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河北省保定市北二环</a:t>
            </a:r>
            <a:r>
              <a:rPr lang="en-US" altLang="zh-CN" sz="800" dirty="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5699</a:t>
            </a:r>
            <a:r>
              <a:rPr lang="zh-CN" altLang="en-US" sz="800" dirty="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号大学科技园</a:t>
            </a:r>
            <a:r>
              <a:rPr lang="en-US" altLang="zh-CN" sz="800" dirty="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1-1-402</a:t>
            </a:r>
          </a:p>
          <a:p>
            <a:r>
              <a:rPr lang="en-US" altLang="zh-CN" sz="800" dirty="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TEL:86-312-3917201/202/203   </a:t>
            </a:r>
          </a:p>
          <a:p>
            <a:r>
              <a:rPr lang="en-US" altLang="zh-CN" sz="800" dirty="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FAX:86-312-3917235    http://www.daweisoft.com</a:t>
            </a:r>
          </a:p>
          <a:p>
            <a:r>
              <a:rPr lang="zh-CN" altLang="en-US" sz="800" dirty="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邮编：</a:t>
            </a:r>
            <a:r>
              <a:rPr lang="en-US" altLang="zh-CN" sz="800" dirty="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071051   </a:t>
            </a:r>
            <a:r>
              <a:rPr lang="en-US" altLang="zh-CN" sz="800" dirty="0" err="1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Email:market@daweisoft.com</a:t>
            </a:r>
            <a:endParaRPr lang="zh-CN" altLang="en-US" sz="800" dirty="0">
              <a:solidFill>
                <a:prstClr val="white">
                  <a:lumMod val="50000"/>
                </a:prst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9826" y="5482167"/>
            <a:ext cx="2954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smtClean="0">
                <a:solidFill>
                  <a:prstClr val="white">
                    <a:lumMod val="50000"/>
                  </a:prst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北京公司</a:t>
            </a:r>
          </a:p>
          <a:p>
            <a:endParaRPr lang="en-US" altLang="zh-CN" sz="800" smtClean="0">
              <a:solidFill>
                <a:prstClr val="white">
                  <a:lumMod val="50000"/>
                </a:prst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  <a:p>
            <a:r>
              <a:rPr lang="zh-CN" altLang="en-US" sz="80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北京市海淀区善缘街</a:t>
            </a:r>
            <a:r>
              <a:rPr lang="en-US" altLang="zh-CN" sz="80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1</a:t>
            </a:r>
            <a:r>
              <a:rPr lang="zh-CN" altLang="en-US" sz="80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号立方庭大厦</a:t>
            </a:r>
            <a:r>
              <a:rPr lang="en-US" altLang="zh-CN" sz="80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3-302</a:t>
            </a:r>
            <a:r>
              <a:rPr lang="zh-CN" altLang="en-US" sz="80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室</a:t>
            </a:r>
          </a:p>
          <a:p>
            <a:r>
              <a:rPr lang="en-US" altLang="zh-CN" sz="80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TEL:86-10-82447119           FAX:86-10-82447119</a:t>
            </a:r>
          </a:p>
          <a:p>
            <a:r>
              <a:rPr lang="en-US" altLang="zh-CN" sz="80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Email:market@daweisoft.com    </a:t>
            </a:r>
            <a:r>
              <a:rPr lang="zh-CN" altLang="en-US" sz="80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邮编：</a:t>
            </a:r>
            <a:r>
              <a:rPr lang="en-US" altLang="zh-CN" sz="80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100086 </a:t>
            </a:r>
            <a:endParaRPr lang="zh-CN" altLang="en-US" sz="800">
              <a:solidFill>
                <a:prstClr val="white">
                  <a:lumMod val="50000"/>
                </a:prst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50765" y="5482167"/>
            <a:ext cx="2658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 smtClean="0">
                <a:solidFill>
                  <a:prstClr val="white">
                    <a:lumMod val="50000"/>
                  </a:prst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rPr>
              <a:t>长沙公司</a:t>
            </a:r>
          </a:p>
          <a:p>
            <a:endParaRPr lang="en-US" altLang="zh-CN" sz="800" dirty="0" smtClean="0">
              <a:solidFill>
                <a:prstClr val="white">
                  <a:lumMod val="50000"/>
                </a:prstClr>
              </a:solidFill>
              <a:latin typeface="方正兰亭准黑_GBK" panose="02000000000000000000" pitchFamily="2" charset="-122"/>
              <a:ea typeface="方正兰亭准黑_GBK" panose="02000000000000000000" pitchFamily="2" charset="-122"/>
            </a:endParaRPr>
          </a:p>
          <a:p>
            <a:r>
              <a:rPr lang="zh-CN" altLang="en-US" sz="800" dirty="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长沙高新技术产业开发区火炬城</a:t>
            </a:r>
            <a:r>
              <a:rPr lang="en-US" altLang="zh-CN" sz="800" dirty="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M7</a:t>
            </a:r>
            <a:r>
              <a:rPr lang="zh-CN" altLang="en-US" sz="800" dirty="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组团五楼</a:t>
            </a:r>
          </a:p>
          <a:p>
            <a:r>
              <a:rPr lang="en-US" altLang="zh-CN" sz="800" dirty="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TEL/FAX:86-731-84123883      </a:t>
            </a:r>
            <a:r>
              <a:rPr lang="zh-CN" altLang="en-US" sz="800" dirty="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邮编：</a:t>
            </a:r>
            <a:r>
              <a:rPr lang="en-US" altLang="zh-CN" sz="800" dirty="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410013 </a:t>
            </a:r>
          </a:p>
          <a:p>
            <a:r>
              <a:rPr lang="en-US" altLang="zh-CN" sz="800" dirty="0" smtClean="0">
                <a:solidFill>
                  <a:prstClr val="white">
                    <a:lumMod val="50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Email:changsha.dawei@163.com</a:t>
            </a:r>
            <a:endParaRPr lang="zh-CN" altLang="en-US" sz="800" dirty="0">
              <a:solidFill>
                <a:prstClr val="white">
                  <a:lumMod val="50000"/>
                </a:prst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pic>
        <p:nvPicPr>
          <p:cNvPr id="8" name="Picture 2" descr="G:\王亚楠\2016\大为 VI\ppt 设计\连接图\未标题-1-02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42852" y="693440"/>
            <a:ext cx="2174497" cy="13277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215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数据特点</a:t>
            </a:r>
            <a:r>
              <a:rPr lang="en-US" altLang="zh-CN" dirty="0" smtClean="0"/>
              <a:t>-</a:t>
            </a:r>
            <a:r>
              <a:rPr lang="zh-CN" altLang="en-US" dirty="0" smtClean="0"/>
              <a:t>优质</a:t>
            </a:r>
            <a:endParaRPr lang="zh-CN" alt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70670" y="1553743"/>
            <a:ext cx="4996838" cy="1915909"/>
          </a:xfrm>
          <a:prstGeom prst="rect">
            <a:avLst/>
          </a:prstGeom>
          <a:noFill/>
          <a:ln>
            <a:noFill/>
          </a:ln>
          <a:extLst/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342000" indent="-468000">
              <a:lnSpc>
                <a:spcPct val="200000"/>
              </a:lnSpc>
              <a:spcAft>
                <a:spcPts val="0"/>
              </a:spcAft>
              <a:buFont typeface="华文宋体" pitchFamily="2" charset="-122"/>
              <a:buChar char="∆"/>
              <a:defRPr/>
            </a:pPr>
            <a:r>
              <a:rPr lang="zh-CN" altLang="en-US" sz="2000" kern="100" dirty="0">
                <a:latin typeface="华文宋体" pitchFamily="2" charset="-122"/>
                <a:ea typeface="华文宋体" pitchFamily="2" charset="-122"/>
                <a:cs typeface="Times New Roman"/>
              </a:rPr>
              <a:t>独有的美国增值</a:t>
            </a:r>
            <a:r>
              <a:rPr lang="zh-CN" altLang="en-US" sz="2000" kern="100" dirty="0" smtClean="0">
                <a:latin typeface="华文宋体" pitchFamily="2" charset="-122"/>
                <a:ea typeface="华文宋体" pitchFamily="2" charset="-122"/>
                <a:cs typeface="Times New Roman"/>
              </a:rPr>
              <a:t>数据</a:t>
            </a:r>
            <a:endParaRPr lang="en-US" altLang="zh-CN" sz="2000" kern="100" dirty="0" smtClean="0">
              <a:latin typeface="华文宋体" pitchFamily="2" charset="-122"/>
              <a:ea typeface="华文宋体" pitchFamily="2" charset="-122"/>
              <a:cs typeface="Times New Roman"/>
            </a:endParaRPr>
          </a:p>
          <a:p>
            <a:pPr marL="342000" indent="-468000">
              <a:lnSpc>
                <a:spcPct val="200000"/>
              </a:lnSpc>
              <a:buFont typeface="华文宋体" pitchFamily="2" charset="-122"/>
              <a:buChar char="∆"/>
              <a:defRPr/>
            </a:pPr>
            <a:r>
              <a:rPr lang="en-US" altLang="zh-CN" sz="2000" b="1" i="1" kern="100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19 </a:t>
            </a:r>
            <a:r>
              <a:rPr lang="zh-CN" altLang="en-US" sz="2000" kern="100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个</a:t>
            </a:r>
            <a:r>
              <a:rPr lang="zh-CN" altLang="en-US" sz="2000" kern="100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国家</a:t>
            </a:r>
            <a:r>
              <a:rPr lang="en-US" altLang="zh-CN" sz="2000" kern="100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/</a:t>
            </a:r>
            <a:r>
              <a:rPr lang="zh-CN" altLang="en-US" sz="2000" kern="100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地区的代码化</a:t>
            </a:r>
            <a:r>
              <a:rPr lang="zh-CN" altLang="en-US" sz="2000" kern="100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全文</a:t>
            </a:r>
            <a:endParaRPr lang="en-US" altLang="zh-CN" sz="2000" kern="100" dirty="0" smtClean="0">
              <a:solidFill>
                <a:srgbClr val="262626"/>
              </a:solidFill>
              <a:latin typeface="华文宋体" pitchFamily="2" charset="-122"/>
              <a:ea typeface="华文宋体" pitchFamily="2" charset="-122"/>
              <a:cs typeface="Times New Roman"/>
            </a:endParaRPr>
          </a:p>
          <a:p>
            <a:pPr marL="342000" indent="-468000">
              <a:lnSpc>
                <a:spcPct val="200000"/>
              </a:lnSpc>
              <a:buFont typeface="华文宋体" pitchFamily="2" charset="-122"/>
              <a:buChar char="∆"/>
              <a:defRPr/>
            </a:pPr>
            <a:r>
              <a:rPr lang="en-US" altLang="zh-CN" sz="2000" b="1" i="1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13 </a:t>
            </a:r>
            <a:r>
              <a:rPr lang="zh-CN" altLang="en-US" sz="2000" kern="100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个</a:t>
            </a:r>
            <a:r>
              <a:rPr lang="zh-CN" altLang="en-US" sz="2000" kern="100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国家</a:t>
            </a:r>
            <a:r>
              <a:rPr lang="en-US" altLang="zh-CN" sz="2000" kern="100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/</a:t>
            </a:r>
            <a:r>
              <a:rPr lang="zh-CN" altLang="en-US" sz="2000" kern="100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地区的小语种优质英文</a:t>
            </a:r>
            <a:r>
              <a:rPr lang="zh-CN" altLang="en-US" sz="2000" kern="100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/>
              </a:rPr>
              <a:t>翻译</a:t>
            </a:r>
            <a:endParaRPr lang="zh-CN" altLang="en-US" sz="2400" kern="100" dirty="0">
              <a:solidFill>
                <a:srgbClr val="FFFFFF"/>
              </a:solidFill>
              <a:latin typeface="华文宋体" pitchFamily="2" charset="-122"/>
              <a:ea typeface="华文宋体" pitchFamily="2" charset="-122"/>
              <a:cs typeface="Times New Roman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1276771" y="4149080"/>
            <a:ext cx="4674419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优质</a:t>
            </a:r>
            <a:r>
              <a:rPr lang="en-US" altLang="zh-CN" sz="2400" b="1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-</a:t>
            </a:r>
            <a:r>
              <a:rPr lang="zh-CN" altLang="en-US" sz="2400" b="1" dirty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检索之道  止</a:t>
            </a:r>
            <a:r>
              <a:rPr lang="zh-CN" altLang="en-US" sz="2400" b="1" dirty="0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于</a:t>
            </a:r>
            <a:r>
              <a:rPr lang="en-US" altLang="zh-CN" sz="2400" b="1" dirty="0" err="1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I</a:t>
            </a:r>
            <a:r>
              <a:rPr lang="en-US" altLang="zh-CN" sz="2400" b="1" dirty="0" err="1" smtClean="0">
                <a:solidFill>
                  <a:srgbClr val="262626"/>
                </a:solidFill>
                <a:latin typeface="华文宋体" pitchFamily="2" charset="-122"/>
                <a:ea typeface="华文宋体" pitchFamily="2" charset="-122"/>
                <a:cs typeface="Times New Roman" pitchFamily="18" charset="0"/>
              </a:rPr>
              <a:t>nnojoy</a:t>
            </a:r>
            <a:endParaRPr lang="en-US" altLang="zh-CN" sz="2400" b="1" dirty="0">
              <a:solidFill>
                <a:srgbClr val="262626"/>
              </a:solidFill>
              <a:latin typeface="华文宋体" pitchFamily="2" charset="-122"/>
              <a:ea typeface="华文宋体" pitchFamily="2" charset="-122"/>
              <a:cs typeface="Times New Roman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0942" y="1484784"/>
            <a:ext cx="3202986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289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1674" y="188640"/>
            <a:ext cx="10971372" cy="652934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  数据</a:t>
            </a:r>
            <a:r>
              <a:rPr lang="zh-CN" altLang="en-US" dirty="0"/>
              <a:t>特点</a:t>
            </a:r>
            <a:r>
              <a:rPr lang="en-US" altLang="zh-CN" dirty="0" smtClean="0"/>
              <a:t>-</a:t>
            </a:r>
            <a:r>
              <a:rPr lang="zh-CN" altLang="en-US" dirty="0"/>
              <a:t>美国专有数据</a:t>
            </a:r>
          </a:p>
        </p:txBody>
      </p:sp>
      <p:cxnSp>
        <p:nvCxnSpPr>
          <p:cNvPr id="3" name="直接箭头连接符 6"/>
          <p:cNvCxnSpPr>
            <a:cxnSpLocks noChangeShapeType="1"/>
          </p:cNvCxnSpPr>
          <p:nvPr/>
        </p:nvCxnSpPr>
        <p:spPr bwMode="auto">
          <a:xfrm>
            <a:off x="5943600" y="990600"/>
            <a:ext cx="3657600" cy="6858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tailEnd type="arrow" w="med" len="med"/>
              </a14:hiddenLine>
            </a:ext>
          </a:extLst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269" y="1131987"/>
            <a:ext cx="10748661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5943600" y="3356992"/>
            <a:ext cx="478313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楷体_GB2312" pitchFamily="49" charset="-122"/>
                <a:ea typeface="宋体" panose="02010600030101010101" pitchFamily="2" charset="-12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楷体_GB2312" pitchFamily="49" charset="-122"/>
                <a:ea typeface="宋体" panose="02010600030101010101" pitchFamily="2" charset="-12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楷体_GB2312" pitchFamily="49" charset="-122"/>
                <a:ea typeface="宋体" panose="02010600030101010101" pitchFamily="2" charset="-12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楷体_GB2312" pitchFamily="49" charset="-122"/>
                <a:ea typeface="宋体" panose="02010600030101010101" pitchFamily="2" charset="-12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楷体_GB2312" pitchFamily="49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楷体_GB2312" pitchFamily="49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楷体_GB2312" pitchFamily="49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楷体_GB2312" pitchFamily="49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楷体_GB2312" pitchFamily="49" charset="-122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rgbClr val="4B4B4B"/>
                </a:solidFill>
                <a:latin typeface="华文宋体" pitchFamily="2" charset="-122"/>
                <a:ea typeface="华文宋体" pitchFamily="2" charset="-122"/>
              </a:rPr>
              <a:t>您是否错把“</a:t>
            </a:r>
            <a:r>
              <a:rPr lang="zh-CN" altLang="en-US" sz="2400" b="1" dirty="0">
                <a:solidFill>
                  <a:srgbClr val="FF0000"/>
                </a:solidFill>
                <a:latin typeface="华文宋体" pitchFamily="2" charset="-122"/>
                <a:ea typeface="华文宋体" pitchFamily="2" charset="-122"/>
              </a:rPr>
              <a:t>独占</a:t>
            </a:r>
            <a:r>
              <a:rPr lang="zh-CN" altLang="en-US" sz="2400" b="1" dirty="0">
                <a:solidFill>
                  <a:srgbClr val="4B4B4B"/>
                </a:solidFill>
                <a:latin typeface="华文宋体" pitchFamily="2" charset="-122"/>
                <a:ea typeface="华文宋体" pitchFamily="2" charset="-122"/>
              </a:rPr>
              <a:t>”当“</a:t>
            </a:r>
            <a:r>
              <a:rPr lang="zh-CN" altLang="en-US" sz="2400" b="1" dirty="0">
                <a:solidFill>
                  <a:srgbClr val="FF0000"/>
                </a:solidFill>
                <a:latin typeface="华文宋体" pitchFamily="2" charset="-122"/>
                <a:ea typeface="华文宋体" pitchFamily="2" charset="-122"/>
              </a:rPr>
              <a:t>公知</a:t>
            </a:r>
            <a:r>
              <a:rPr lang="zh-CN" altLang="en-US" sz="2400" b="1" dirty="0">
                <a:solidFill>
                  <a:srgbClr val="4B4B4B"/>
                </a:solidFill>
                <a:latin typeface="华文宋体" pitchFamily="2" charset="-122"/>
                <a:ea typeface="华文宋体" pitchFamily="2" charset="-122"/>
              </a:rPr>
              <a:t>”？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089054" y="4437112"/>
            <a:ext cx="40386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楷体_GB2312" pitchFamily="49" charset="-122"/>
                <a:ea typeface="宋体" panose="02010600030101010101" pitchFamily="2" charset="-12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楷体_GB2312" pitchFamily="49" charset="-122"/>
                <a:ea typeface="宋体" panose="02010600030101010101" pitchFamily="2" charset="-12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楷体_GB2312" pitchFamily="49" charset="-122"/>
                <a:ea typeface="宋体" panose="02010600030101010101" pitchFamily="2" charset="-12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楷体_GB2312" pitchFamily="49" charset="-122"/>
                <a:ea typeface="宋体" panose="02010600030101010101" pitchFamily="2" charset="-12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楷体_GB2312" pitchFamily="49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楷体_GB2312" pitchFamily="49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楷体_GB2312" pitchFamily="49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楷体_GB2312" pitchFamily="49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楷体_GB2312" pitchFamily="49" charset="-122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“续展天数”，一眼识破您牵肠挂肚的</a:t>
            </a: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专利何时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itchFamily="2" charset="-122"/>
                <a:ea typeface="华文宋体" pitchFamily="2" charset="-122"/>
              </a:rPr>
              <a:t>真正变“公知”。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  <a:p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华文宋体" pitchFamily="2" charset="-122"/>
              <a:ea typeface="华文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84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数据内容</a:t>
            </a:r>
            <a:r>
              <a:rPr lang="en-US" altLang="zh-CN" dirty="0" smtClean="0"/>
              <a:t>-</a:t>
            </a:r>
            <a:r>
              <a:rPr lang="zh-CN" altLang="en-US" dirty="0" smtClean="0"/>
              <a:t>代码化全文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598" y="1196752"/>
            <a:ext cx="10058400" cy="4850150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1846734" y="4437112"/>
            <a:ext cx="3761333" cy="8735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rgbClr val="C00000"/>
                </a:solidFill>
                <a:latin typeface="华文宋体" pitchFamily="2" charset="-122"/>
                <a:ea typeface="华文宋体" pitchFamily="2" charset="-122"/>
              </a:rPr>
              <a:t>检索范围最大，检索结果最全</a:t>
            </a:r>
            <a:endParaRPr lang="en-US" altLang="zh-CN" dirty="0" smtClean="0">
              <a:solidFill>
                <a:srgbClr val="C00000"/>
              </a:solidFill>
              <a:latin typeface="华文宋体" pitchFamily="2" charset="-122"/>
              <a:ea typeface="华文宋体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rgbClr val="C00000"/>
                </a:solidFill>
                <a:latin typeface="华文宋体" pitchFamily="2" charset="-122"/>
                <a:ea typeface="华文宋体" pitchFamily="2" charset="-122"/>
              </a:rPr>
              <a:t>情报分析更准确</a:t>
            </a:r>
            <a:endParaRPr lang="zh-CN" altLang="en-US" dirty="0">
              <a:solidFill>
                <a:srgbClr val="C00000"/>
              </a:solidFill>
              <a:latin typeface="华文宋体" pitchFamily="2" charset="-122"/>
              <a:ea typeface="华文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410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2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Title"/>
  <p:tag name="MH_ORDER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Title"/>
  <p:tag name="MH_ORDER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9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8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PageTitle"/>
  <p:tag name="MH_ORDER" val="PageTitl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3135356"/>
  <p:tag name="MH_LIBRARY" val="GRAPHIC"/>
  <p:tag name="MH_TYPE" val="Desc"/>
  <p:tag name="MH_ORDER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3135356"/>
  <p:tag name="MH_LIBRARY" val="GRAPHIC"/>
  <p:tag name="MH_TYPE" val="Other"/>
  <p:tag name="MH_ORDER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3135356"/>
  <p:tag name="MH_LIBRARY" val="GRAPHIC"/>
  <p:tag name="MH_TYPE" val="Other"/>
  <p:tag name="MH_ORDER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3135356"/>
  <p:tag name="MH_LIBRARY" val="GRAPHIC"/>
  <p:tag name="MH_TYPE" val="Other"/>
  <p:tag name="MH_ORDER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3135356"/>
  <p:tag name="MH_LIBRARY" val="GRAPHIC"/>
  <p:tag name="MH_TYPE" val="Other"/>
  <p:tag name="MH_ORDER" val="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3135356"/>
  <p:tag name="MH_LIBRARY" val="GRAPHIC"/>
  <p:tag name="MH_TYPE" val="Other"/>
  <p:tag name="MH_ORDER" val="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3135356"/>
  <p:tag name="MH_LIBRARY" val="GRAPHIC"/>
  <p:tag name="MH_TYPE" val="Other"/>
  <p:tag name="MH_ORDER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9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3135356"/>
  <p:tag name="MH_LIBRARY" val="GRAPHIC"/>
  <p:tag name="MH_TYPE" val="Other"/>
  <p:tag name="MH_ORDER" val="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3135356"/>
  <p:tag name="MH_LIBRARY" val="GRAPHIC"/>
  <p:tag name="MH_TYPE" val="Other"/>
  <p:tag name="MH_ORDER" val="8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3135356"/>
  <p:tag name="MH_LIBRARY" val="GRAPHIC"/>
  <p:tag name="MH_TYPE" val="Other"/>
  <p:tag name="MH_ORDER" val="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3135356"/>
  <p:tag name="MH_LIBRARY" val="GRAPHIC"/>
  <p:tag name="MH_TYPE" val="Other"/>
  <p:tag name="MH_ORDER" val="1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3135356"/>
  <p:tag name="MH_LIBRARY" val="GRAPHIC"/>
  <p:tag name="MH_TYPE" val="Other"/>
  <p:tag name="MH_ORDER" val="1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3135356"/>
  <p:tag name="MH_LIBRARY" val="GRAPHIC"/>
  <p:tag name="MH_TYPE" val="SubTitle"/>
  <p:tag name="MH_ORDER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3135356"/>
  <p:tag name="MH_LIBRARY" val="GRAPHIC"/>
  <p:tag name="MH_TYPE" val="SubTitle"/>
  <p:tag name="MH_ORDER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3135356"/>
  <p:tag name="MH_LIBRARY" val="GRAPHIC"/>
  <p:tag name="MH_TYPE" val="SubTitle"/>
  <p:tag name="MH_ORDER" val="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3135356"/>
  <p:tag name="MH_LIBRARY" val="GRAPHIC"/>
  <p:tag name="MH_TYPE" val="SubTitle"/>
  <p:tag name="MH_ORDER" val="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3135356"/>
  <p:tag name="MH_LIBRARY" val="GRAPHIC"/>
  <p:tag name="MH_TYPE" val="SubTitle"/>
  <p:tag name="MH_ORDER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大于六"/>
  <p:tag name="MH_CATEGORY" val="#YinZJG#"/>
  <p:tag name="MH_LAYOUT" val="TitleSubTitle"/>
  <p:tag name="MH" val="20161122165325"/>
  <p:tag name="MH_LIBRARY" val="GRAPHIC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Title"/>
  <p:tag name="MH_ORDER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8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9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7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PageTitle"/>
  <p:tag name="MH_ORDER" val="PageTitl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大于六"/>
  <p:tag name="MH_CATEGORY" val="#YinZJG#"/>
  <p:tag name="MH_LAYOUT" val="TitleSubTitle"/>
  <p:tag name="MH" val="20161122165325"/>
  <p:tag name="MH_LIBRARY" val="GRAPHIC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Title"/>
  <p:tag name="MH_ORDER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7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8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9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3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PageTitle"/>
  <p:tag name="MH_ORDER" val="PageTitl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大于六"/>
  <p:tag name="MH_CATEGORY" val="#YinZJG#"/>
  <p:tag name="MH_LAYOUT" val="TitleSubTitle"/>
  <p:tag name="MH" val="20161122165325"/>
  <p:tag name="MH_LIBRARY" val="GRAPHIC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4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Title"/>
  <p:tag name="MH_ORDER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大于六"/>
  <p:tag name="MH_CATEGORY" val="#YinZJG#"/>
  <p:tag name="MH_LAYOUT" val="TitleSubTitle"/>
  <p:tag name="MH" val="20161122165325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5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7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PageTitle"/>
  <p:tag name="MH_ORDER" val="PageTitl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7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大于六"/>
  <p:tag name="MH_CATEGORY" val="#YinZJG#"/>
  <p:tag name="MH_LAYOUT" val="TitleSubTitle"/>
  <p:tag name="MH" val="20161122165325"/>
  <p:tag name="MH_LIBRARY" val="GRAPHIC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7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Title"/>
  <p:tag name="MH_ORDER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7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8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9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PageTitle"/>
  <p:tag name="MH_ORDER" val="PageTitl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PageTitle"/>
  <p:tag name="MH_ORDER" val="PageTitl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大于六"/>
  <p:tag name="MH_CATEGORY" val="#YinZJG#"/>
  <p:tag name="MH_LAYOUT" val="TitleSubTitle"/>
  <p:tag name="MH" val="20161122165325"/>
  <p:tag name="MH_LIBRARY" val="GRAPHIC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Title"/>
  <p:tag name="MH_ORDER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PageTitle"/>
  <p:tag name="MH_ORDER" val="PageTitl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大于六"/>
  <p:tag name="MH_CATEGORY" val="#YinZJG#"/>
  <p:tag name="MH_LAYOUT" val="TitleSubTitle"/>
  <p:tag name="MH" val="20161122165325"/>
  <p:tag name="MH_LIBRARY" val="GRAPHIC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Title"/>
  <p:tag name="MH_ORDER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PageTitle"/>
  <p:tag name="MH_ORDER" val="PageTitl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729115415"/>
  <p:tag name="MH_LIBRARY" val="GRAPHIC"/>
  <p:tag name="MH_TYPE" val="Other"/>
  <p:tag name="MH_ORDER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729115415"/>
  <p:tag name="MH_LIBRARY" val="GRAPHIC"/>
  <p:tag name="MH_TYPE" val="SubTitle"/>
  <p:tag name="MH_ORDER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729115415"/>
  <p:tag name="MH_LIBRARY" val="GRAPHIC"/>
  <p:tag name="MH_TYPE" val="Other"/>
  <p:tag name="MH_ORDER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729115415"/>
  <p:tag name="MH_LIBRARY" val="GRAPHIC"/>
  <p:tag name="MH_TYPE" val="Other"/>
  <p:tag name="MH_ORDER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729115415"/>
  <p:tag name="MH_LIBRARY" val="GRAPHIC"/>
  <p:tag name="MH_TYPE" val="SubTitle"/>
  <p:tag name="MH_ORDER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729115415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Other"/>
  <p:tag name="MH_ORDER" val="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729115415"/>
  <p:tag name="MH_LIBRARY" val="GRAPHIC"/>
  <p:tag name="MH_TYPE" val="Other"/>
  <p:tag name="MH_ORDER" val="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729115415"/>
  <p:tag name="MH_LIBRARY" val="GRAPHIC"/>
  <p:tag name="MH_TYPE" val="Other"/>
  <p:tag name="MH_ORDER" val="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729115415"/>
  <p:tag name="MH_LIBRARY" val="GRAPHIC"/>
  <p:tag name="MH_TYPE" val="SubTitle"/>
  <p:tag name="MH_ORDER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729115415"/>
  <p:tag name="MH_LIBRARY" val="GRAPHIC"/>
  <p:tag name="MH_TYPE" val="Other"/>
  <p:tag name="MH_ORDER" val="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729115415"/>
  <p:tag name="MH_LIBRARY" val="GRAPHIC"/>
  <p:tag name="MH_TYPE" val="SubTitle"/>
  <p:tag name="MH_ORDER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729115415"/>
  <p:tag name="MH_LIBRARY" val="GRAPHIC"/>
  <p:tag name="MH_TYPE" val="Other"/>
  <p:tag name="MH_ORDER" val="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729115415"/>
  <p:tag name="MH_LIBRARY" val="GRAPHIC"/>
  <p:tag name="MH_TYPE" val="SubTitle"/>
  <p:tag name="MH_ORDER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729115415"/>
  <p:tag name="MH_LIBRARY" val="GRAPHIC"/>
  <p:tag name="MH_TYPE" val="Other"/>
  <p:tag name="MH_ORDER" val="1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729115415"/>
  <p:tag name="MH_LIBRARY" val="GRAPHIC"/>
  <p:tag name="MH_TYPE" val="Other"/>
  <p:tag name="MH_ORDER" val="1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Desc"/>
  <p:tag name="MH" val="20161123133644"/>
  <p:tag name="MH_LIBRARY" val="GRAPHI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2165325"/>
  <p:tag name="MH_LIBRARY" val="GRAPHIC"/>
  <p:tag name="MH_TYPE" val="SubTitle"/>
  <p:tag name="MH_ORDER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3133644"/>
  <p:tag name="MH_LIBRARY" val="GRAPHIC"/>
  <p:tag name="MH_TYPE" val="PageTitle"/>
  <p:tag name="MH_ORDER" val="PageTitl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Desc"/>
  <p:tag name="MH" val="20161123133644"/>
  <p:tag name="MH_LIBRARY" val="GRAPHIC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3133644"/>
  <p:tag name="MH_LIBRARY" val="GRAPHIC"/>
  <p:tag name="MH_TYPE" val="PageTitle"/>
  <p:tag name="MH_ORDER" val="PageTitl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Desc"/>
  <p:tag name="MH" val="20161123133644"/>
  <p:tag name="MH_LIBRARY" val="GRAPHIC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3133644"/>
  <p:tag name="MH_LIBRARY" val="GRAPHIC"/>
  <p:tag name="MH_TYPE" val="PageTitle"/>
  <p:tag name="MH_ORDER" val="PageTitl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Desc"/>
  <p:tag name="MH" val="20161123133644"/>
  <p:tag name="MH_LIBRARY" val="GRAPHIC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3133644"/>
  <p:tag name="MH_LIBRARY" val="GRAPHIC"/>
  <p:tag name="MH_TYPE" val="PageTitle"/>
  <p:tag name="MH_ORDER" val="PageTitl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Desc"/>
  <p:tag name="MH" val="20161123133644"/>
  <p:tag name="MH_LIBRARY" val="GRAPHIC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3133644"/>
  <p:tag name="MH_LIBRARY" val="GRAPHIC"/>
  <p:tag name="MH_TYPE" val="PageTitle"/>
  <p:tag name="MH_ORDER" val="PageTitl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大于六"/>
  <p:tag name="MH_CATEGORY" val="#YinZJG#"/>
  <p:tag name="MH_LAYOUT" val="TitleSubTitle"/>
  <p:tag name="MH" val="20161122165325"/>
  <p:tag name="MH_LIBRARY" val="GRAPHIC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4366</TotalTime>
  <Words>2868</Words>
  <Application>Microsoft Office PowerPoint</Application>
  <PresentationFormat>自定义</PresentationFormat>
  <Paragraphs>320</Paragraphs>
  <Slides>64</Slides>
  <Notes>64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64</vt:i4>
      </vt:variant>
    </vt:vector>
  </HeadingPairs>
  <TitlesOfParts>
    <vt:vector size="66" baseType="lpstr">
      <vt:lpstr>Office 主题</vt:lpstr>
      <vt:lpstr>1_Office 主题</vt:lpstr>
      <vt:lpstr>Innojoy专利搜索引擎系统</vt:lpstr>
      <vt:lpstr>目录</vt:lpstr>
      <vt:lpstr>Innojoy概述</vt:lpstr>
      <vt:lpstr>目录</vt:lpstr>
      <vt:lpstr>数据来源</vt:lpstr>
      <vt:lpstr>数据特点-完整</vt:lpstr>
      <vt:lpstr>数据特点-优质</vt:lpstr>
      <vt:lpstr>  数据特点-美国专有数据</vt:lpstr>
      <vt:lpstr>数据内容-代码化全文</vt:lpstr>
      <vt:lpstr>数据内容示例-小语种优质英文翻译</vt:lpstr>
      <vt:lpstr>数据特点-及时</vt:lpstr>
      <vt:lpstr>目录</vt:lpstr>
      <vt:lpstr>目录</vt:lpstr>
      <vt:lpstr>平台首页(www.innojoy.com)</vt:lpstr>
      <vt:lpstr>目录</vt:lpstr>
      <vt:lpstr>专利检索-多种检索途径</vt:lpstr>
      <vt:lpstr>专利检索-入门级</vt:lpstr>
      <vt:lpstr>专利检索-专业级</vt:lpstr>
      <vt:lpstr>目录</vt:lpstr>
      <vt:lpstr>检索结果-多样化的展示布局</vt:lpstr>
      <vt:lpstr>检索结果-三栏式布局</vt:lpstr>
      <vt:lpstr>检索结果-首图式布局</vt:lpstr>
      <vt:lpstr>检索结果-同一专利图文对比/不同专利双屏显示</vt:lpstr>
      <vt:lpstr>检索结果-多件专利对比阅读</vt:lpstr>
      <vt:lpstr>检索结果-说明书浏览内容快速定位</vt:lpstr>
      <vt:lpstr>检索结果-同族世界地图</vt:lpstr>
      <vt:lpstr>检索结果-同族时序图</vt:lpstr>
      <vt:lpstr>检索结果-引证&amp;&amp;被引证文献</vt:lpstr>
      <vt:lpstr>检索结果-引证&amp;&amp;被引证关系图</vt:lpstr>
      <vt:lpstr>检索结果-DPI大为专利指数</vt:lpstr>
      <vt:lpstr>检索结果-公知技术</vt:lpstr>
      <vt:lpstr>检索结果-收藏专利</vt:lpstr>
      <vt:lpstr>检索结果-下载专利</vt:lpstr>
      <vt:lpstr>目录</vt:lpstr>
      <vt:lpstr>专利专题库-建库流程</vt:lpstr>
      <vt:lpstr>专利专题库-图形化的专题库列表</vt:lpstr>
      <vt:lpstr>专利专题库-无限级树形分类导航</vt:lpstr>
      <vt:lpstr>专利专题库-专题管理</vt:lpstr>
      <vt:lpstr>目录</vt:lpstr>
      <vt:lpstr>专利分析-概览</vt:lpstr>
      <vt:lpstr>专利分析-技术生命周期分析</vt:lpstr>
      <vt:lpstr>专利分析-在华申请量分析</vt:lpstr>
      <vt:lpstr>专利分析-申请人年度申请量分析</vt:lpstr>
      <vt:lpstr>专利分析-申请人研发阵容分析</vt:lpstr>
      <vt:lpstr>专利分析-申请人合作关系分析</vt:lpstr>
      <vt:lpstr>专利分析-三维分析</vt:lpstr>
      <vt:lpstr>专利分析-自定义分析以及分析报告</vt:lpstr>
      <vt:lpstr>目录</vt:lpstr>
      <vt:lpstr>聚类分析-关系图</vt:lpstr>
      <vt:lpstr>聚类分析-热力图</vt:lpstr>
      <vt:lpstr>目录</vt:lpstr>
      <vt:lpstr>高级分析主题创建</vt:lpstr>
      <vt:lpstr>高级分析数据加工</vt:lpstr>
      <vt:lpstr>主题组合分析</vt:lpstr>
      <vt:lpstr>目录</vt:lpstr>
      <vt:lpstr>排行榜-公开量和授权量排名</vt:lpstr>
      <vt:lpstr>排行榜-申请趋势</vt:lpstr>
      <vt:lpstr>专利小秘书-概述</vt:lpstr>
      <vt:lpstr>专利小秘书-专利概况</vt:lpstr>
      <vt:lpstr>专利小秘书-法律状态最新进展</vt:lpstr>
      <vt:lpstr>专利小秘书-专利管理</vt:lpstr>
      <vt:lpstr>专利小秘书-年费监控</vt:lpstr>
      <vt:lpstr>专利小秘书-监控管理</vt:lpstr>
      <vt:lpstr>THANKS!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基于泛在网络的专利服务系统方案汇报</dc:title>
  <dc:creator>zhuo</dc:creator>
  <cp:lastModifiedBy>xbany</cp:lastModifiedBy>
  <cp:revision>442</cp:revision>
  <dcterms:created xsi:type="dcterms:W3CDTF">2016-11-15T00:47:53Z</dcterms:created>
  <dcterms:modified xsi:type="dcterms:W3CDTF">2017-10-08T07:05:44Z</dcterms:modified>
</cp:coreProperties>
</file>