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50"/>
  </p:notesMasterIdLst>
  <p:sldIdLst>
    <p:sldId id="256" r:id="rId3"/>
    <p:sldId id="262" r:id="rId4"/>
    <p:sldId id="360" r:id="rId5"/>
    <p:sldId id="338" r:id="rId6"/>
    <p:sldId id="304" r:id="rId7"/>
    <p:sldId id="306" r:id="rId8"/>
    <p:sldId id="305" r:id="rId9"/>
    <p:sldId id="309" r:id="rId10"/>
    <p:sldId id="337" r:id="rId11"/>
    <p:sldId id="321" r:id="rId12"/>
    <p:sldId id="322" r:id="rId13"/>
    <p:sldId id="323" r:id="rId14"/>
    <p:sldId id="324" r:id="rId15"/>
    <p:sldId id="325" r:id="rId16"/>
    <p:sldId id="326" r:id="rId17"/>
    <p:sldId id="332" r:id="rId18"/>
    <p:sldId id="327" r:id="rId19"/>
    <p:sldId id="329" r:id="rId20"/>
    <p:sldId id="333" r:id="rId21"/>
    <p:sldId id="331" r:id="rId22"/>
    <p:sldId id="334" r:id="rId23"/>
    <p:sldId id="330" r:id="rId24"/>
    <p:sldId id="361" r:id="rId25"/>
    <p:sldId id="336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58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62" r:id="rId47"/>
    <p:sldId id="363" r:id="rId48"/>
    <p:sldId id="359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86"/>
    <a:srgbClr val="224A90"/>
    <a:srgbClr val="01AB11"/>
    <a:srgbClr val="0B0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0" autoAdjust="0"/>
    <p:restoredTop sz="94660"/>
  </p:normalViewPr>
  <p:slideViewPr>
    <p:cSldViewPr>
      <p:cViewPr varScale="1">
        <p:scale>
          <a:sx n="81" d="100"/>
          <a:sy n="81" d="100"/>
        </p:scale>
        <p:origin x="170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A23A74-47B8-4558-A807-89E46CB006E0}" type="datetimeFigureOut">
              <a:rPr lang="en-US" altLang="zh-CN"/>
              <a:pPr>
                <a:defRPr/>
              </a:pPr>
              <a:t>5/13/2021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82D959E-6B09-478E-A478-0B9050CBD6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5525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e.org/CEMagazine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/>
              <a:t>ASCE</a:t>
            </a:r>
            <a:r>
              <a:rPr lang="zh-CN" altLang="en-US"/>
              <a:t>期刊影响因子较</a:t>
            </a:r>
            <a:r>
              <a:rPr lang="en-US" altLang="zh-CN"/>
              <a:t>15</a:t>
            </a:r>
            <a:r>
              <a:rPr lang="zh-CN" altLang="en-US"/>
              <a:t>年平均增长了</a:t>
            </a:r>
            <a:r>
              <a:rPr lang="en-US" altLang="zh-CN"/>
              <a:t>24%</a:t>
            </a:r>
            <a:r>
              <a:rPr lang="zh-CN" altLang="en-US"/>
              <a:t>。</a:t>
            </a:r>
            <a:endParaRPr lang="en-US" altLang="zh-CN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A68224F-8160-42F3-B455-54EEC0317BF8}" type="slidenum">
              <a:rPr lang="zh-CN" altLang="en-US">
                <a:ea typeface="宋体" panose="02010600030101010101" pitchFamily="2" charset="-122"/>
              </a:rPr>
              <a:pPr/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8297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数据库可访问到当年的前一年，即</a:t>
            </a:r>
            <a:r>
              <a:rPr lang="en-US" altLang="zh-CN" sz="1400" dirty="0">
                <a:solidFill>
                  <a:schemeClr val="bg1"/>
                </a:solidFill>
                <a:ea typeface="+mn-ea"/>
              </a:rPr>
              <a:t>2017</a:t>
            </a: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年可以访问到</a:t>
            </a:r>
            <a:r>
              <a:rPr lang="en-US" altLang="zh-CN" sz="1400" dirty="0">
                <a:solidFill>
                  <a:schemeClr val="bg1"/>
                </a:solidFill>
                <a:ea typeface="+mn-ea"/>
              </a:rPr>
              <a:t>2016</a:t>
            </a: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年内容。</a:t>
            </a:r>
            <a:endParaRPr lang="en-US" altLang="zh-CN" sz="1400" dirty="0">
              <a:solidFill>
                <a:schemeClr val="bg1"/>
              </a:solidFill>
              <a:ea typeface="+mn-ea"/>
            </a:endParaRPr>
          </a:p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现刊部分可以在</a:t>
            </a:r>
            <a:r>
              <a:rPr lang="en-US" altLang="zh-CN" sz="1400" dirty="0">
                <a:solidFill>
                  <a:schemeClr val="bg1"/>
                </a:solidFill>
                <a:ea typeface="+mn-ea"/>
              </a:rPr>
              <a:t>ASCE</a:t>
            </a: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学会的杂志版块访问：</a:t>
            </a:r>
            <a:r>
              <a:rPr lang="en-US" sz="1400" dirty="0">
                <a:hlinkClick r:id="rId3"/>
              </a:rPr>
              <a:t>http://www.asce.org/CEMagazine/</a:t>
            </a:r>
            <a:r>
              <a:rPr lang="zh-CN" altLang="en-US" sz="1400" dirty="0"/>
              <a:t>。</a:t>
            </a:r>
            <a:endParaRPr lang="en-US" altLang="zh-CN" sz="1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49B59B7-4284-4ECB-83F3-BDDEEBDBFA13}" type="slidenum">
              <a:rPr lang="zh-CN" altLang="en-US">
                <a:solidFill>
                  <a:srgbClr val="000000"/>
                </a:solidFill>
                <a:ea typeface="宋体" panose="02010600030101010101" pitchFamily="2" charset="-122"/>
              </a:rPr>
              <a:pPr/>
              <a:t>20</a:t>
            </a:fld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2542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3C0558B-00F7-4CDB-9AF3-1579378865F5}" type="slidenum">
              <a:rPr lang="zh-CN" altLang="en-US">
                <a:ea typeface="宋体" panose="02010600030101010101" pitchFamily="2" charset="-122"/>
              </a:rPr>
              <a:pPr/>
              <a:t>25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6651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1983</a:t>
            </a:r>
            <a:r>
              <a:rPr lang="zh-CN" altLang="en-US"/>
              <a:t>年前创刊的期刊，仅能访问到它</a:t>
            </a:r>
            <a:r>
              <a:rPr lang="en-GB" altLang="zh-CN"/>
              <a:t>1983</a:t>
            </a:r>
            <a:r>
              <a:rPr lang="zh-CN" altLang="en-US"/>
              <a:t>年以来的全部卷期。</a:t>
            </a:r>
            <a:endParaRPr lang="en-US" altLang="zh-CN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2684A95-8F6A-450D-8ADD-7CF6CA2962D7}" type="slidenum">
              <a:rPr lang="zh-CN" altLang="en-US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556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64C9877-4291-4188-BF5A-D40250FA9D61}" type="slidenum">
              <a:rPr lang="zh-CN" altLang="en-US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594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/>
              <a:t>2005</a:t>
            </a:r>
            <a:r>
              <a:rPr lang="zh-CN" altLang="en-US"/>
              <a:t>年之后发表的文章，有</a:t>
            </a:r>
            <a:r>
              <a:rPr lang="en-US" altLang="zh-CN"/>
              <a:t>HTML</a:t>
            </a:r>
            <a:r>
              <a:rPr lang="zh-CN" altLang="en-US"/>
              <a:t>、普通</a:t>
            </a:r>
            <a:r>
              <a:rPr lang="en-US" altLang="zh-CN"/>
              <a:t>PDF</a:t>
            </a:r>
            <a:r>
              <a:rPr lang="zh-CN" altLang="en-US"/>
              <a:t>和互动式</a:t>
            </a:r>
            <a:r>
              <a:rPr lang="en-US" altLang="zh-CN"/>
              <a:t>PDF</a:t>
            </a:r>
            <a:r>
              <a:rPr lang="zh-CN" altLang="en-US"/>
              <a:t>三种格式的全文。</a:t>
            </a:r>
          </a:p>
          <a:p>
            <a:r>
              <a:rPr lang="en-US" altLang="zh-CN"/>
              <a:t>2005</a:t>
            </a:r>
            <a:r>
              <a:rPr lang="zh-CN" altLang="en-US"/>
              <a:t>年前的文章只有普通</a:t>
            </a:r>
            <a:r>
              <a:rPr lang="en-US" altLang="zh-CN"/>
              <a:t>PDF</a:t>
            </a:r>
            <a:r>
              <a:rPr lang="zh-CN" altLang="en-US"/>
              <a:t>和互动式</a:t>
            </a:r>
            <a:r>
              <a:rPr lang="en-US" altLang="zh-CN"/>
              <a:t>PDF</a:t>
            </a:r>
            <a:r>
              <a:rPr lang="zh-CN" altLang="en-US"/>
              <a:t>两种格式全文。</a:t>
            </a:r>
            <a:endParaRPr lang="en-US" altLang="zh-CN"/>
          </a:p>
          <a:p>
            <a:r>
              <a:rPr lang="zh-CN" altLang="en-US"/>
              <a:t>会议录文章都没有</a:t>
            </a:r>
            <a:r>
              <a:rPr lang="en-US" altLang="zh-CN"/>
              <a:t>HTML</a:t>
            </a:r>
            <a:r>
              <a:rPr lang="zh-CN" altLang="en-US"/>
              <a:t>格式全文。</a:t>
            </a: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830ED8C-028D-4EBB-9B2C-825327EDF297}" type="slidenum">
              <a:rPr lang="zh-CN" altLang="en-US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222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9CB073-0E32-460C-B69B-59F1966C1650}" type="slidenum">
              <a:rPr lang="zh-CN" altLang="en-US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635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D209EFD-F91C-4031-989C-B2A12751BF4A}" type="slidenum">
              <a:rPr lang="zh-CN" altLang="en-US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915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打开互动式</a:t>
            </a:r>
            <a:r>
              <a:rPr lang="en-US" altLang="zh-CN"/>
              <a:t>PDF</a:t>
            </a:r>
            <a:r>
              <a:rPr lang="zh-CN" altLang="en-US"/>
              <a:t>就相当于打开一个独立的</a:t>
            </a:r>
            <a:r>
              <a:rPr lang="en-US" altLang="zh-CN"/>
              <a:t>Adobe Reader</a:t>
            </a:r>
            <a:r>
              <a:rPr lang="zh-CN" altLang="en-US"/>
              <a:t>的窗体</a:t>
            </a:r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B5A4719-2746-4576-A4B6-F75A5D649595}" type="slidenum">
              <a:rPr lang="zh-CN" altLang="en-US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74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4C88279-7DB4-49A8-B72B-398A6869ECBB}" type="slidenum">
              <a:rPr lang="zh-CN" altLang="en-US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72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5B20AB2-93B4-4F42-B01E-9C32A72488B5}" type="slidenum">
              <a:rPr lang="zh-CN" altLang="en-US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2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ctr" hangingPunct="1">
              <a:defRPr/>
            </a:pPr>
            <a:r>
              <a:rPr lang="en-US" altLang="zh-CN" dirty="0">
                <a:solidFill>
                  <a:schemeClr val="bg1"/>
                </a:solidFill>
                <a:ea typeface="+mn-ea"/>
              </a:rPr>
              <a:t>《</a:t>
            </a:r>
            <a:r>
              <a:rPr lang="zh-CN" altLang="en-US" dirty="0">
                <a:solidFill>
                  <a:schemeClr val="bg1"/>
                </a:solidFill>
                <a:ea typeface="+mn-ea"/>
              </a:rPr>
              <a:t>公路交通科技</a:t>
            </a:r>
            <a:r>
              <a:rPr lang="en-US" altLang="zh-CN" dirty="0">
                <a:solidFill>
                  <a:schemeClr val="bg1"/>
                </a:solidFill>
                <a:ea typeface="+mn-ea"/>
              </a:rPr>
              <a:t>》</a:t>
            </a:r>
            <a:r>
              <a:rPr lang="zh-CN" altLang="en-US" dirty="0">
                <a:solidFill>
                  <a:schemeClr val="bg1"/>
                </a:solidFill>
                <a:ea typeface="+mn-ea"/>
              </a:rPr>
              <a:t>中文版由中国交通部主办，英文版于</a:t>
            </a:r>
            <a:r>
              <a:rPr lang="en-US" altLang="en-US" sz="1400" dirty="0">
                <a:solidFill>
                  <a:schemeClr val="bg1"/>
                </a:solidFill>
                <a:ea typeface="+mn-ea"/>
              </a:rPr>
              <a:t>2013年</a:t>
            </a: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年底加入</a:t>
            </a:r>
            <a:r>
              <a:rPr lang="en-US" altLang="zh-CN" sz="1400" dirty="0">
                <a:solidFill>
                  <a:schemeClr val="bg1"/>
                </a:solidFill>
                <a:ea typeface="+mn-ea"/>
              </a:rPr>
              <a:t>ASCE</a:t>
            </a: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平台。</a:t>
            </a:r>
            <a:endParaRPr lang="en-US" altLang="zh-CN" sz="1400" dirty="0">
              <a:solidFill>
                <a:schemeClr val="bg1"/>
              </a:solidFill>
              <a:ea typeface="+mn-ea"/>
            </a:endParaRPr>
          </a:p>
          <a:p>
            <a:pPr fontAlgn="ctr">
              <a:defRPr/>
            </a:pPr>
            <a:r>
              <a:rPr lang="en-US" altLang="zh-CN" sz="1400" dirty="0"/>
              <a:t>2017</a:t>
            </a:r>
            <a:r>
              <a:rPr lang="zh-CN" altLang="en-US" sz="1400" dirty="0"/>
              <a:t>年</a:t>
            </a:r>
            <a:r>
              <a:rPr lang="en-US" altLang="zh-CN" sz="1400" dirty="0"/>
              <a:t>《</a:t>
            </a:r>
            <a:r>
              <a:rPr lang="zh-CN" altLang="en-US" sz="1400" dirty="0"/>
              <a:t>运输工程期刊</a:t>
            </a:r>
            <a:r>
              <a:rPr lang="en-US" altLang="zh-CN" sz="1400" dirty="0"/>
              <a:t>》</a:t>
            </a:r>
            <a:r>
              <a:rPr lang="zh-CN" altLang="en-US" sz="1400" dirty="0"/>
              <a:t>更名为</a:t>
            </a:r>
            <a:r>
              <a:rPr lang="en-US" altLang="zh-CN" sz="1400" dirty="0"/>
              <a:t>《</a:t>
            </a:r>
            <a:r>
              <a:rPr lang="zh-CN" altLang="en-US" sz="1400" dirty="0"/>
              <a:t>运输工程期刊，</a:t>
            </a:r>
            <a:r>
              <a:rPr lang="en-US" altLang="zh-CN" sz="1400" dirty="0"/>
              <a:t>A</a:t>
            </a:r>
            <a:r>
              <a:rPr lang="zh-CN" altLang="en-US" sz="1400" dirty="0"/>
              <a:t>辑：系统</a:t>
            </a:r>
            <a:r>
              <a:rPr lang="en-US" altLang="zh-CN" sz="1400" dirty="0"/>
              <a:t>》</a:t>
            </a:r>
            <a:r>
              <a:rPr lang="zh-CN" altLang="en-US" sz="1400" dirty="0"/>
              <a:t>，</a:t>
            </a:r>
            <a:r>
              <a:rPr lang="zh-CN" altLang="en-US" dirty="0">
                <a:ea typeface="+mn-ea"/>
              </a:rPr>
              <a:t>重点研究空路、海陆和陆路的运输系统。</a:t>
            </a:r>
            <a:endParaRPr lang="en-US" altLang="zh-CN" sz="1400" dirty="0">
              <a:solidFill>
                <a:schemeClr val="bg1"/>
              </a:solidFill>
              <a:ea typeface="+mn-ea"/>
            </a:endParaRPr>
          </a:p>
          <a:p>
            <a:pPr eaLnBrk="1" fontAlgn="ctr" hangingPunct="1">
              <a:defRPr/>
            </a:pPr>
            <a:endParaRPr lang="en-US" altLang="zh-CN" sz="1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31BB190-E3A1-4700-BCC1-66B443056CC6}" type="slidenum">
              <a:rPr lang="zh-CN" altLang="en-US">
                <a:solidFill>
                  <a:srgbClr val="000000"/>
                </a:solidFill>
              </a:rPr>
              <a:pPr/>
              <a:t>10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73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8499EC5-9DC5-49DE-9A08-F1171ADC6033}" type="slidenum">
              <a:rPr lang="zh-CN" altLang="en-US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878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DC24042-4CF2-45E5-A81D-F3CCDDC68A3C}" type="slidenum">
              <a:rPr lang="zh-CN" altLang="en-US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418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/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F0AB0D7-30D7-43F1-941F-174D009C4FDD}" type="slidenum">
              <a:rPr lang="zh-CN" altLang="en-US">
                <a:ea typeface="宋体" panose="02010600030101010101" pitchFamily="2" charset="-122"/>
              </a:rPr>
              <a:pPr/>
              <a:t>42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3999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/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B480149-8FB3-49E1-A354-39A69DBD7E63}" type="slidenum">
              <a:rPr lang="zh-CN" altLang="en-US">
                <a:ea typeface="宋体" panose="02010600030101010101" pitchFamily="2" charset="-122"/>
              </a:rPr>
              <a:pPr/>
              <a:t>43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1600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/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59F73A9-E716-4E1E-84D8-99A752AB45D2}" type="slidenum">
              <a:rPr lang="zh-CN" altLang="en-US">
                <a:ea typeface="宋体" panose="02010600030101010101" pitchFamily="2" charset="-122"/>
              </a:rPr>
              <a:pPr/>
              <a:t>44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986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ctr">
              <a:defRPr/>
            </a:pPr>
            <a:endParaRPr lang="en-US" altLang="zh-CN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7E08853-C02A-46E0-9F2C-60646755B966}" type="slidenum">
              <a:rPr lang="zh-CN" altLang="en-US">
                <a:solidFill>
                  <a:srgbClr val="000000"/>
                </a:solidFill>
              </a:rPr>
              <a:pPr/>
              <a:t>11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21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08BA8E0-206C-4640-AAB0-0EDF9D38AF95}" type="slidenum">
              <a:rPr lang="zh-CN" altLang="en-US">
                <a:solidFill>
                  <a:srgbClr val="000000"/>
                </a:solidFill>
              </a:rPr>
              <a:pPr/>
              <a:t>12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16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6E798F3-BA84-4EC7-949F-1F97561BD2F9}" type="slidenum">
              <a:rPr lang="zh-CN" altLang="en-US">
                <a:solidFill>
                  <a:srgbClr val="000000"/>
                </a:solidFill>
              </a:rPr>
              <a:pPr/>
              <a:t>13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4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ctr">
              <a:defRPr/>
            </a:pPr>
            <a:r>
              <a:rPr lang="en-US" altLang="zh-CN" dirty="0">
                <a:solidFill>
                  <a:schemeClr val="bg1"/>
                </a:solidFill>
                <a:ea typeface="+mn-ea"/>
              </a:rPr>
              <a:t>《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ea typeface="+mn-ea"/>
              </a:rPr>
              <a:t>建成环境中的可持续用水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ea typeface="+mn-ea"/>
              </a:rPr>
              <a:t>》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ea typeface="+mn-ea"/>
              </a:rPr>
              <a:t>是</a:t>
            </a:r>
            <a:r>
              <a:rPr lang="en-US" altLang="zh-CN" dirty="0">
                <a:solidFill>
                  <a:schemeClr val="bg1"/>
                </a:solidFill>
                <a:ea typeface="+mn-ea"/>
              </a:rPr>
              <a:t>2015</a:t>
            </a:r>
            <a:r>
              <a:rPr lang="zh-CN" altLang="en-US" dirty="0">
                <a:solidFill>
                  <a:schemeClr val="bg1"/>
                </a:solidFill>
                <a:ea typeface="+mn-ea"/>
              </a:rPr>
              <a:t>年新刊，探讨建成环境、建筑物和景观中的用水成本问题。</a:t>
            </a:r>
            <a:endParaRPr lang="en-US" altLang="zh-CN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5017972-3E75-4A01-9C70-663A80F9A7B1}" type="slidenum">
              <a:rPr lang="zh-CN" altLang="en-US">
                <a:solidFill>
                  <a:srgbClr val="000000"/>
                </a:solidFill>
              </a:rPr>
              <a:pPr/>
              <a:t>14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11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ctr">
              <a:defRPr/>
            </a:pPr>
            <a:endParaRPr lang="en-US" altLang="zh-CN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20D2A35-2A96-4EA3-B06C-A7EB62024D63}" type="slidenum">
              <a:rPr lang="zh-CN" altLang="en-US">
                <a:solidFill>
                  <a:srgbClr val="000000"/>
                </a:solidFill>
              </a:rPr>
              <a:pPr/>
              <a:t>15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8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ctr" hangingPunct="1">
              <a:defRPr/>
            </a:pPr>
            <a:r>
              <a:rPr lang="en-US" altLang="zh-CN" dirty="0">
                <a:solidFill>
                  <a:schemeClr val="bg1"/>
                </a:solidFill>
                <a:ea typeface="+mn-ea"/>
              </a:rPr>
              <a:t>《</a:t>
            </a:r>
            <a:r>
              <a:rPr lang="zh-CN" altLang="en-US" dirty="0">
                <a:solidFill>
                  <a:schemeClr val="bg1"/>
                </a:solidFill>
                <a:ea typeface="+mn-ea"/>
              </a:rPr>
              <a:t>公路交通科技</a:t>
            </a:r>
            <a:r>
              <a:rPr lang="en-US" altLang="zh-CN" dirty="0">
                <a:solidFill>
                  <a:schemeClr val="bg1"/>
                </a:solidFill>
                <a:ea typeface="+mn-ea"/>
              </a:rPr>
              <a:t>》</a:t>
            </a:r>
            <a:r>
              <a:rPr lang="zh-CN" altLang="en-US" dirty="0">
                <a:solidFill>
                  <a:schemeClr val="bg1"/>
                </a:solidFill>
                <a:ea typeface="+mn-ea"/>
              </a:rPr>
              <a:t>中文版由中国交通部主办，英文版于</a:t>
            </a:r>
            <a:r>
              <a:rPr lang="en-US" altLang="en-US" sz="1400" dirty="0">
                <a:solidFill>
                  <a:schemeClr val="bg1"/>
                </a:solidFill>
                <a:ea typeface="+mn-ea"/>
              </a:rPr>
              <a:t>2013年</a:t>
            </a: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年底加入</a:t>
            </a:r>
            <a:r>
              <a:rPr lang="en-US" altLang="zh-CN" sz="1400" dirty="0">
                <a:solidFill>
                  <a:schemeClr val="bg1"/>
                </a:solidFill>
                <a:ea typeface="+mn-ea"/>
              </a:rPr>
              <a:t>ASCE</a:t>
            </a: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平台。</a:t>
            </a:r>
            <a:endParaRPr lang="en-US" altLang="zh-CN" sz="1400" dirty="0">
              <a:solidFill>
                <a:schemeClr val="bg1"/>
              </a:solidFill>
              <a:ea typeface="+mn-ea"/>
            </a:endParaRPr>
          </a:p>
          <a:p>
            <a:pPr fontAlgn="ctr">
              <a:defRPr/>
            </a:pPr>
            <a:r>
              <a:rPr lang="en-US" altLang="zh-CN" sz="1400" dirty="0"/>
              <a:t>2017</a:t>
            </a:r>
            <a:r>
              <a:rPr lang="zh-CN" altLang="en-US" sz="1400" dirty="0"/>
              <a:t>年</a:t>
            </a:r>
            <a:r>
              <a:rPr lang="en-US" altLang="zh-CN" sz="1400" dirty="0"/>
              <a:t>《</a:t>
            </a:r>
            <a:r>
              <a:rPr lang="zh-CN" altLang="en-US" sz="1400" dirty="0"/>
              <a:t>运输工程期刊</a:t>
            </a:r>
            <a:r>
              <a:rPr lang="en-US" altLang="zh-CN" sz="1400" dirty="0"/>
              <a:t>》</a:t>
            </a:r>
            <a:r>
              <a:rPr lang="zh-CN" altLang="en-US" sz="1400" dirty="0"/>
              <a:t>更名为</a:t>
            </a:r>
            <a:r>
              <a:rPr lang="en-US" altLang="zh-CN" sz="1400" dirty="0"/>
              <a:t>《</a:t>
            </a:r>
            <a:r>
              <a:rPr lang="zh-CN" altLang="en-US" sz="1400" dirty="0"/>
              <a:t>运输工程期刊，</a:t>
            </a:r>
            <a:r>
              <a:rPr lang="en-US" altLang="zh-CN" sz="1400" dirty="0"/>
              <a:t>A</a:t>
            </a:r>
            <a:r>
              <a:rPr lang="zh-CN" altLang="en-US" sz="1400" dirty="0"/>
              <a:t>辑：系统</a:t>
            </a:r>
            <a:r>
              <a:rPr lang="en-US" altLang="zh-CN" sz="1400" dirty="0"/>
              <a:t>》</a:t>
            </a:r>
            <a:r>
              <a:rPr lang="zh-CN" altLang="en-US" sz="1400" dirty="0"/>
              <a:t>，</a:t>
            </a:r>
            <a:r>
              <a:rPr lang="zh-CN" altLang="en-US" dirty="0">
                <a:ea typeface="+mn-ea"/>
              </a:rPr>
              <a:t>重点研究空路、海陆和陆路的运输系统。</a:t>
            </a:r>
            <a:endParaRPr lang="en-US" altLang="zh-CN" sz="1400" dirty="0">
              <a:solidFill>
                <a:schemeClr val="bg1"/>
              </a:solidFill>
              <a:ea typeface="+mn-ea"/>
            </a:endParaRPr>
          </a:p>
          <a:p>
            <a:pPr eaLnBrk="1" fontAlgn="ctr" hangingPunct="1">
              <a:defRPr/>
            </a:pPr>
            <a:endParaRPr lang="en-US" altLang="zh-CN" sz="1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A8B313-CCC6-46E7-96B3-2A5F73B931C7}" type="slidenum">
              <a:rPr lang="zh-CN" altLang="en-US">
                <a:solidFill>
                  <a:srgbClr val="000000"/>
                </a:solidFill>
              </a:rPr>
              <a:pPr/>
              <a:t>17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59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ctr" hangingPunct="1">
              <a:defRPr/>
            </a:pPr>
            <a:r>
              <a:rPr lang="en-US" altLang="zh-CN" dirty="0">
                <a:solidFill>
                  <a:schemeClr val="bg1"/>
                </a:solidFill>
                <a:ea typeface="+mn-ea"/>
              </a:rPr>
              <a:t>《</a:t>
            </a:r>
            <a:r>
              <a:rPr lang="zh-CN" altLang="en-US" dirty="0">
                <a:solidFill>
                  <a:schemeClr val="bg1"/>
                </a:solidFill>
                <a:ea typeface="+mn-ea"/>
              </a:rPr>
              <a:t>公路交通科技</a:t>
            </a:r>
            <a:r>
              <a:rPr lang="en-US" altLang="zh-CN" dirty="0">
                <a:solidFill>
                  <a:schemeClr val="bg1"/>
                </a:solidFill>
                <a:ea typeface="+mn-ea"/>
              </a:rPr>
              <a:t>》</a:t>
            </a:r>
            <a:r>
              <a:rPr lang="zh-CN" altLang="en-US" dirty="0">
                <a:solidFill>
                  <a:schemeClr val="bg1"/>
                </a:solidFill>
                <a:ea typeface="+mn-ea"/>
              </a:rPr>
              <a:t>中文版由中国交通部主办，英文版于</a:t>
            </a:r>
            <a:r>
              <a:rPr lang="en-US" altLang="en-US" sz="1400" dirty="0">
                <a:solidFill>
                  <a:schemeClr val="bg1"/>
                </a:solidFill>
                <a:ea typeface="+mn-ea"/>
              </a:rPr>
              <a:t>2013年</a:t>
            </a: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年底加入</a:t>
            </a:r>
            <a:r>
              <a:rPr lang="en-US" altLang="zh-CN" sz="1400" dirty="0">
                <a:solidFill>
                  <a:schemeClr val="bg1"/>
                </a:solidFill>
                <a:ea typeface="+mn-ea"/>
              </a:rPr>
              <a:t>ASCE</a:t>
            </a:r>
            <a:r>
              <a:rPr lang="zh-CN" altLang="en-US" sz="1400" dirty="0">
                <a:solidFill>
                  <a:schemeClr val="bg1"/>
                </a:solidFill>
                <a:ea typeface="+mn-ea"/>
              </a:rPr>
              <a:t>平台。</a:t>
            </a:r>
            <a:endParaRPr lang="en-US" altLang="zh-CN" sz="1400" dirty="0">
              <a:solidFill>
                <a:schemeClr val="bg1"/>
              </a:solidFill>
              <a:ea typeface="+mn-ea"/>
            </a:endParaRPr>
          </a:p>
          <a:p>
            <a:pPr fontAlgn="ctr">
              <a:defRPr/>
            </a:pPr>
            <a:r>
              <a:rPr lang="en-US" altLang="zh-CN" sz="1400" dirty="0"/>
              <a:t>2017</a:t>
            </a:r>
            <a:r>
              <a:rPr lang="zh-CN" altLang="en-US" sz="1400" dirty="0"/>
              <a:t>年</a:t>
            </a:r>
            <a:r>
              <a:rPr lang="en-US" altLang="zh-CN" sz="1400" dirty="0"/>
              <a:t>《</a:t>
            </a:r>
            <a:r>
              <a:rPr lang="zh-CN" altLang="en-US" sz="1400" dirty="0"/>
              <a:t>运输工程期刊</a:t>
            </a:r>
            <a:r>
              <a:rPr lang="en-US" altLang="zh-CN" sz="1400" dirty="0"/>
              <a:t>》</a:t>
            </a:r>
            <a:r>
              <a:rPr lang="zh-CN" altLang="en-US" sz="1400" dirty="0"/>
              <a:t>更名为</a:t>
            </a:r>
            <a:r>
              <a:rPr lang="en-US" altLang="zh-CN" sz="1400" dirty="0"/>
              <a:t>《</a:t>
            </a:r>
            <a:r>
              <a:rPr lang="zh-CN" altLang="en-US" sz="1400" dirty="0"/>
              <a:t>运输工程期刊，</a:t>
            </a:r>
            <a:r>
              <a:rPr lang="en-US" altLang="zh-CN" sz="1400" dirty="0"/>
              <a:t>A</a:t>
            </a:r>
            <a:r>
              <a:rPr lang="zh-CN" altLang="en-US" sz="1400" dirty="0"/>
              <a:t>辑：系统</a:t>
            </a:r>
            <a:r>
              <a:rPr lang="en-US" altLang="zh-CN" sz="1400" dirty="0"/>
              <a:t>》</a:t>
            </a:r>
            <a:r>
              <a:rPr lang="zh-CN" altLang="en-US" sz="1400" dirty="0"/>
              <a:t>，</a:t>
            </a:r>
            <a:r>
              <a:rPr lang="zh-CN" altLang="en-US" dirty="0">
                <a:ea typeface="+mn-ea"/>
              </a:rPr>
              <a:t>重点研究空路、海陆和陆路的运输系统。</a:t>
            </a:r>
            <a:endParaRPr lang="en-US" altLang="zh-CN" sz="1400" dirty="0">
              <a:solidFill>
                <a:schemeClr val="bg1"/>
              </a:solidFill>
              <a:ea typeface="+mn-ea"/>
            </a:endParaRPr>
          </a:p>
          <a:p>
            <a:pPr eaLnBrk="1" fontAlgn="ctr" hangingPunct="1">
              <a:defRPr/>
            </a:pPr>
            <a:endParaRPr lang="en-US" altLang="zh-CN" sz="14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AF42ADA-E642-4624-BADE-1D51B80435CD}" type="slidenum">
              <a:rPr lang="zh-CN" altLang="en-US">
                <a:ea typeface="宋体" panose="02010600030101010101" pitchFamily="2" charset="-122"/>
              </a:rPr>
              <a:pPr/>
              <a:t>18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177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D4FC-455C-4B68-A7F3-1489815456F1}" type="datetimeFigureOut">
              <a:rPr lang="en-US" altLang="zh-CN"/>
              <a:pPr>
                <a:defRPr/>
              </a:pPr>
              <a:t>5/13/2021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6484-9C3F-46BE-885D-BC9D37BCB4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579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7489-7B82-46B6-B8F7-EEAF21F90C45}" type="datetimeFigureOut">
              <a:rPr lang="en-US" altLang="zh-CN"/>
              <a:pPr>
                <a:defRPr/>
              </a:pPr>
              <a:t>5/13/2021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3564-92DF-42A0-AD3D-079B7E3D23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989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BDDC-1CFC-4CAE-B9AE-0F923BB86E4C}" type="datetimeFigureOut">
              <a:rPr lang="en-US" altLang="zh-CN"/>
              <a:pPr>
                <a:defRPr/>
              </a:pPr>
              <a:t>5/13/2021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C7387-F9D9-49F9-9EC7-115DD8CCFA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7687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62FFF-37B0-4EA6-BE02-CFAE9CC1D265}" type="datetimeFigureOut">
              <a:rPr lang="en-US" altLang="zh-CN"/>
              <a:pPr>
                <a:defRPr/>
              </a:pPr>
              <a:t>5/13/2021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E621-F72C-4AF5-9BD7-9269F63BA7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6454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S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690" y="0"/>
            <a:ext cx="5274310" cy="54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78" y="0"/>
            <a:ext cx="3347865" cy="594276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0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灯片编号占位符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FE95-00D6-40DD-B0EF-BFC6949D6F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013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S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690" y="0"/>
            <a:ext cx="5274310" cy="54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78" y="0"/>
            <a:ext cx="3347865" cy="594276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0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灯片编号占位符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C46A2-E13C-4D2B-B380-432075FB1C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906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BACAB-EE10-4C1A-B8D0-D7A9B5054FA1}" type="datetimeFigureOut">
              <a:rPr lang="zh-CN" altLang="en-US"/>
              <a:pPr>
                <a:defRPr/>
              </a:pPr>
              <a:t>2021/5/13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04E9-4DDE-43BB-8F22-16DE142788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849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27DC-7E48-4ECA-A8D2-B87DCCD4157C}" type="datetimeFigureOut">
              <a:rPr lang="zh-CN" altLang="en-US"/>
              <a:pPr>
                <a:defRPr/>
              </a:pPr>
              <a:t>2021/5/13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74F9-0428-4493-A7D6-91452ABFD4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22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47E98-DE4F-48DC-A79A-8C1113F033A2}" type="datetimeFigureOut">
              <a:rPr lang="zh-CN" altLang="en-US"/>
              <a:pPr>
                <a:defRPr/>
              </a:pPr>
              <a:t>2021/5/13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5F8FD-D093-4D9A-9A19-DC822C83D1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185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D55D-1686-4E6D-BA77-78FDE8A64115}" type="datetimeFigureOut">
              <a:rPr lang="zh-CN" altLang="en-US"/>
              <a:pPr>
                <a:defRPr/>
              </a:pPr>
              <a:t>2021/5/13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39932-E3BA-4028-A764-870D5FCB19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768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262F-E24F-44E2-AC9B-63E72463FD1E}" type="datetimeFigureOut">
              <a:rPr lang="zh-CN" altLang="en-US"/>
              <a:pPr>
                <a:defRPr/>
              </a:pPr>
              <a:t>2021/5/13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F596-4E69-470F-B54E-5BEB339935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5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20161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12" y="1524000"/>
            <a:ext cx="8229600" cy="890588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76" y="2414588"/>
            <a:ext cx="8229600" cy="4525963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F4FB45-92D0-43DC-8A0A-D4D5760C45FB}" type="datetimeFigureOut">
              <a:rPr lang="en-US" altLang="zh-CN"/>
              <a:pPr>
                <a:defRPr/>
              </a:pPr>
              <a:t>5/13/2021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A69061-E48C-46CD-AAB9-77AB37B675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5121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3D210-A646-4CA6-A6B1-59F749FA159E}" type="datetimeFigureOut">
              <a:rPr lang="zh-CN" altLang="en-US"/>
              <a:pPr>
                <a:defRPr/>
              </a:pPr>
              <a:t>2021/5/13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B626-8A9F-40B1-9FBC-B730B5A984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07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6A200-E5D5-49D6-B105-F87776276804}" type="datetimeFigureOut">
              <a:rPr lang="zh-CN" altLang="en-US"/>
              <a:pPr>
                <a:defRPr/>
              </a:pPr>
              <a:t>2021/5/13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AABA-614D-403E-8B65-4600BA8C18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332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22BD-B24B-4020-B6EA-7BB9E958C631}" type="datetimeFigureOut">
              <a:rPr lang="zh-CN" altLang="en-US"/>
              <a:pPr>
                <a:defRPr/>
              </a:pPr>
              <a:t>2021/5/13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48BEC-85E6-4DDA-822B-06613E70A6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025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D296-66B1-4DDE-AFE4-820CF8D4E1C0}" type="datetimeFigureOut">
              <a:rPr lang="zh-CN" altLang="en-US"/>
              <a:pPr>
                <a:defRPr/>
              </a:pPr>
              <a:t>2021/5/13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8B53F-96BB-4E5D-A90B-2653C33E94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388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7CCE-8D64-42FC-9EE0-9875078E02D4}" type="datetimeFigureOut">
              <a:rPr lang="zh-CN" altLang="en-US"/>
              <a:pPr>
                <a:defRPr/>
              </a:pPr>
              <a:t>2021/5/13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7FF3-FF07-43FE-9195-C8EFCF1B42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190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3F751-B435-4CD3-8064-EE862CA016BF}" type="datetimeFigureOut">
              <a:rPr lang="zh-CN" altLang="en-US"/>
              <a:pPr>
                <a:defRPr/>
              </a:pPr>
              <a:t>2021/5/13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D59C-FD3B-4960-A1A4-C07B798710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20161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FB4A28-52C9-4952-868C-211A91CD1E45}" type="datetimeFigureOut">
              <a:rPr lang="en-US" altLang="zh-CN"/>
              <a:pPr>
                <a:defRPr/>
              </a:pPr>
              <a:t>5/13/2021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5C4C9D-E204-4B31-87FA-ECA518581E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60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87F10-632E-40C7-B0A9-94691A3703E7}" type="datetimeFigureOut">
              <a:rPr lang="en-US" altLang="zh-CN"/>
              <a:pPr>
                <a:defRPr/>
              </a:pPr>
              <a:t>5/13/2021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E262-9D69-45C6-B1FE-7EA26EA9D0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682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A385-B681-410C-9603-5C2D3444B0E4}" type="datetimeFigureOut">
              <a:rPr lang="en-US" altLang="zh-CN"/>
              <a:pPr>
                <a:defRPr/>
              </a:pPr>
              <a:t>5/13/2021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AA816-889B-42F9-B36E-2BB42FBEDA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020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51D2-F9D3-4066-8662-695145B75B0D}" type="datetimeFigureOut">
              <a:rPr lang="en-US" altLang="zh-CN"/>
              <a:pPr>
                <a:defRPr/>
              </a:pPr>
              <a:t>5/13/2021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66FA-FA90-428E-A471-E4B54E4035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85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82ED-F4B8-467C-AC8D-348FDAAAFE85}" type="datetimeFigureOut">
              <a:rPr lang="en-US" altLang="zh-CN"/>
              <a:pPr>
                <a:defRPr/>
              </a:pPr>
              <a:t>5/13/2021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1FC93-9524-4E66-99BF-ABF2659BA0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75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001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109538"/>
            <a:ext cx="1892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D560C4-34A2-47EB-96EB-5C4EE3545AE1}" type="datetimeFigureOut">
              <a:rPr lang="en-US" altLang="zh-CN"/>
              <a:pPr>
                <a:defRPr/>
              </a:pPr>
              <a:t>5/13/2021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269E70-D7A8-4567-8C00-4D45EDA60F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066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3D13B-C557-47F1-BA68-C48025AEDADD}" type="datetimeFigureOut">
              <a:rPr lang="en-US" altLang="zh-CN"/>
              <a:pPr>
                <a:defRPr/>
              </a:pPr>
              <a:t>5/13/2021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B815-DC36-435B-BBF6-56BE928691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33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C86741-7B2A-4BC5-93C2-6730EF14D6D2}" type="datetimeFigureOut">
              <a:rPr lang="en-US" altLang="zh-CN"/>
              <a:pPr>
                <a:defRPr/>
              </a:pPr>
              <a:t>5/13/2021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5040A4-8FD3-4B08-96D3-BF4505A3F0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7" r:id="rId2"/>
    <p:sldLayoutId id="2147483718" r:id="rId3"/>
    <p:sldLayoutId id="2147483698" r:id="rId4"/>
    <p:sldLayoutId id="2147483699" r:id="rId5"/>
    <p:sldLayoutId id="2147483700" r:id="rId6"/>
    <p:sldLayoutId id="2147483701" r:id="rId7"/>
    <p:sldLayoutId id="2147483719" r:id="rId8"/>
    <p:sldLayoutId id="2147483702" r:id="rId9"/>
    <p:sldLayoutId id="2147483703" r:id="rId10"/>
    <p:sldLayoutId id="2147483704" r:id="rId11"/>
    <p:sldLayoutId id="2147483705" r:id="rId12"/>
    <p:sldLayoutId id="2147483720" r:id="rId13"/>
    <p:sldLayoutId id="214748372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3D7EFE-7931-424D-85C5-9B0DB32CB7B9}" type="datetimeFigureOut">
              <a:rPr lang="zh-CN" altLang="en-US"/>
              <a:pPr>
                <a:defRPr/>
              </a:pPr>
              <a:t>2021/5/13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A161FC-1B40-4793-932A-BFD5E22752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scelibrary.org/" TargetMode="Externa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162800" cy="685800"/>
          </a:xfrm>
          <a:solidFill>
            <a:srgbClr val="224A90"/>
          </a:solidFill>
        </p:spPr>
        <p:txBody>
          <a:bodyPr/>
          <a:lstStyle/>
          <a:p>
            <a:pPr algn="l" eaLnBrk="1" hangingPunct="1"/>
            <a:r>
              <a:rPr lang="zh-CN" altLang="en-US" sz="3200" b="1" dirty="0">
                <a:solidFill>
                  <a:schemeClr val="bg1"/>
                </a:solidFill>
              </a:rPr>
              <a:t>美国土木工程学会数据库使用培训</a:t>
            </a:r>
          </a:p>
        </p:txBody>
      </p:sp>
      <p:pic>
        <p:nvPicPr>
          <p:cNvPr id="9219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20161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81050" y="2743200"/>
          <a:ext cx="7572375" cy="36004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Infrastructure Systems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基础设施系统期刊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Transportation Engineering,</a:t>
                      </a:r>
                      <a:b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Part A: System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运输工程期刊，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辑：系统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400" b="0" i="0" u="none" strike="noStrike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月刊</a:t>
                      </a:r>
                      <a:endParaRPr kumimoji="0" lang="en-US" altLang="zh-CN" sz="1400" b="0" i="0" u="none" strike="noStrike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Urban Planning and Development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城市规划与发展期刊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Highway and Transportation Research and Development, English Edition</a:t>
                      </a:r>
                      <a:endParaRPr lang="zh-CN" altLang="en-US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公路交通科技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英文版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Transportation Engineering,</a:t>
                      </a:r>
                      <a:b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Part B: Pavements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运输工程期刊，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辑：路面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484" name="矩形 6"/>
          <p:cNvSpPr>
            <a:spLocks noChangeArrowheads="1"/>
          </p:cNvSpPr>
          <p:nvPr/>
        </p:nvSpPr>
        <p:spPr bwMode="auto">
          <a:xfrm>
            <a:off x="781050" y="2097088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交通运输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5" name="矩形 4"/>
          <p:cNvSpPr>
            <a:spLocks noChangeArrowheads="1"/>
          </p:cNvSpPr>
          <p:nvPr/>
        </p:nvSpPr>
        <p:spPr bwMode="auto">
          <a:xfrm>
            <a:off x="744538" y="1463675"/>
            <a:ext cx="415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r>
              <a:rPr lang="en-US" altLang="zh-CN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学科主题</a:t>
            </a:r>
            <a:endParaRPr lang="zh-CN" altLang="en-US" sz="2800">
              <a:solidFill>
                <a:srgbClr val="224A9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27075" y="1900238"/>
          <a:ext cx="7572375" cy="21494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9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Bridge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桥梁工程期刊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Structural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结构工程期刊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9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Practice Periodical on Structural Design and Construction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结构设计与施工实用期刊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24" name="矩形 7"/>
          <p:cNvSpPr>
            <a:spLocks noChangeArrowheads="1"/>
          </p:cNvSpPr>
          <p:nvPr/>
        </p:nvSpPr>
        <p:spPr bwMode="auto">
          <a:xfrm>
            <a:off x="696913" y="1362075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结构工程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5" name="矩形 4"/>
          <p:cNvSpPr>
            <a:spLocks noChangeArrowheads="1"/>
          </p:cNvSpPr>
          <p:nvPr/>
        </p:nvSpPr>
        <p:spPr bwMode="auto">
          <a:xfrm>
            <a:off x="696913" y="4267200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工程管理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41363" y="4803775"/>
          <a:ext cx="7572375" cy="14398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Management in Engineering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工程管理期刊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Professional Issues in Engineering Education and </a:t>
                      </a:r>
                      <a:r>
                        <a:rPr lang="en-US" sz="1400" b="0" i="0" u="none" strike="noStrike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Practise</a:t>
                      </a:r>
                      <a:endParaRPr lang="en-US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工程教育与实践专业问题期刊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54075" y="1946275"/>
          <a:ext cx="7435850" cy="14398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42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5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93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International Journal of </a:t>
                      </a:r>
                      <a:r>
                        <a:rPr lang="en-US" altLang="zh-CN" sz="1400" b="0" kern="120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Geomechanics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国际地质力学期刊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32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Journal of Geotechnical and Geoenvironmental Engineering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土工技术与地质环境工程期刊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68" name="矩形 6"/>
          <p:cNvSpPr>
            <a:spLocks noChangeArrowheads="1"/>
          </p:cNvSpPr>
          <p:nvPr/>
        </p:nvSpPr>
        <p:spPr bwMode="auto">
          <a:xfrm>
            <a:off x="785813" y="1374775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地质技术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9" name="矩形 7"/>
          <p:cNvSpPr>
            <a:spLocks noChangeArrowheads="1"/>
          </p:cNvSpPr>
          <p:nvPr/>
        </p:nvSpPr>
        <p:spPr bwMode="auto">
          <a:xfrm>
            <a:off x="768350" y="3557588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工程力学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31850" y="4154488"/>
          <a:ext cx="7429500" cy="7207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4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Journal of Engineering Mechanics</a:t>
                      </a:r>
                    </a:p>
                  </a:txBody>
                  <a:tcPr marL="9525" marR="9525" marT="9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工程力学期刊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3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580" name="矩形 9"/>
          <p:cNvSpPr>
            <a:spLocks noChangeArrowheads="1"/>
          </p:cNvSpPr>
          <p:nvPr/>
        </p:nvSpPr>
        <p:spPr bwMode="auto">
          <a:xfrm>
            <a:off x="768350" y="5135563"/>
            <a:ext cx="4883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海岸、海洋、港口、河流和水道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825500" y="5741988"/>
          <a:ext cx="7429500" cy="71913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4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13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Journal of Waterway, Port, Coastal, and Ocean Engineering </a:t>
                      </a:r>
                    </a:p>
                  </a:txBody>
                  <a:tcPr marL="9525" marR="9525" marT="9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水路、港口、海岸和海洋工程期刊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1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69938" y="1828800"/>
          <a:ext cx="7572375" cy="27797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Composites for Construction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建筑复合材料期刊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Construction Engineering and Management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建筑工程与管理期刊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Materials in Civil Engineering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土木工程材料期刊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</a:t>
                      </a:r>
                      <a:r>
                        <a:rPr lang="en-US" sz="1400" b="0" i="0" u="none" strike="noStrike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Legal Affairs and Dispute Resolution in Engineering and Construction</a:t>
                      </a:r>
                      <a:endParaRPr lang="en-US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施工建造中的法律事务和纠纷解决期刊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24" name="矩形 6"/>
          <p:cNvSpPr>
            <a:spLocks noChangeArrowheads="1"/>
          </p:cNvSpPr>
          <p:nvPr/>
        </p:nvSpPr>
        <p:spPr bwMode="auto">
          <a:xfrm>
            <a:off x="769938" y="1354138"/>
            <a:ext cx="45720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建筑与建造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25" name="矩形 3"/>
          <p:cNvSpPr>
            <a:spLocks noChangeArrowheads="1"/>
          </p:cNvSpPr>
          <p:nvPr/>
        </p:nvSpPr>
        <p:spPr bwMode="auto">
          <a:xfrm>
            <a:off x="769938" y="4697413"/>
            <a:ext cx="45720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测量与计算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69938" y="5221288"/>
          <a:ext cx="7572375" cy="1408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05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Journal of Surveying Engineering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《</a:t>
                      </a:r>
                      <a:r>
                        <a:rPr kumimoji="0"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测量工程期刊</a:t>
                      </a:r>
                      <a:r>
                        <a:rPr kumimoji="0"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季刊</a:t>
                      </a:r>
                      <a:endParaRPr kumimoji="0" lang="en-US" altLang="zh-CN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05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Journal of Computing in Civil Engineering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《</a:t>
                      </a:r>
                      <a:r>
                        <a:rPr kumimoji="0"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土木工程计算期刊</a:t>
                      </a:r>
                      <a:r>
                        <a:rPr kumimoji="0"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</a:p>
                  </a:txBody>
                  <a:tcPr marL="9525" marR="9525" marT="9529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双月刊</a:t>
                      </a:r>
                      <a:endParaRPr kumimoji="0" lang="en-US" altLang="zh-CN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57200" y="1828800"/>
          <a:ext cx="8353425" cy="48387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03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Environmental Engineering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环境工程期刊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Hydraulic Engineering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水力工程期刊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Hydrologic Engineering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水文工程期刊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Irrigation and Drainage Engineering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灌溉与排水工程期刊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Water Resources Planning and Management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水资源规划与管理期刊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Sustainable Water in the Built Environment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建成环境中的可持续用水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12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Hazardous,Toxic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&amp; Radioactive Waste Management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危险性、毒性和放射性废物管理实用期刊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684" name="矩形 4"/>
          <p:cNvSpPr>
            <a:spLocks noChangeArrowheads="1"/>
          </p:cNvSpPr>
          <p:nvPr/>
        </p:nvSpPr>
        <p:spPr bwMode="auto">
          <a:xfrm>
            <a:off x="457200" y="1371600"/>
            <a:ext cx="45720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环境工程和水资源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31838" y="1916113"/>
          <a:ext cx="7572375" cy="43259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7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2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ASCE-ASME Journal of Risk and Uncertainty in Engineering Systems, Part A: Civil Engineering 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《ASCE-ASME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工程系统风险和不确定性期刊，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辑：土木工程期刊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3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Aerospace Engineering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航天工程期刊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Architectural Engineering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建筑工程学报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Cold Regions Engineering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寒区工程期刊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Energy Engineering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能源工程期刊</a:t>
                      </a:r>
                      <a:r>
                        <a:rPr lang="en-US" altLang="zh-CN" sz="1400" b="0" i="0" u="none" strike="noStrike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1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Natural Hazards Review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自然公害评论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2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Performance of Constructed Facilities 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建筑设备性能学报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双月刊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3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Journal of Pipeline Systems Engineering and Practice 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管道系统工程与实践杂志</a:t>
                      </a:r>
                      <a:r>
                        <a:rPr lang="en-US" altLang="zh-CN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季刊</a:t>
                      </a:r>
                      <a:endParaRPr lang="en-US" altLang="zh-CN" sz="1400" b="0" i="0" u="none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736" name="矩形 4"/>
          <p:cNvSpPr>
            <a:spLocks noChangeArrowheads="1"/>
          </p:cNvSpPr>
          <p:nvPr/>
        </p:nvSpPr>
        <p:spPr bwMode="auto">
          <a:xfrm>
            <a:off x="731838" y="1295400"/>
            <a:ext cx="4572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其他土木工程相关领域</a:t>
            </a:r>
            <a:endParaRPr lang="en-US" alt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9738" y="1643063"/>
            <a:ext cx="5410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|</a:t>
            </a:r>
            <a:r>
              <a:rPr lang="en-US" altLang="zh-CN" sz="3200" b="1" dirty="0">
                <a:solidFill>
                  <a:srgbClr val="006386"/>
                </a:solidFill>
                <a:latin typeface="+mn-lt"/>
                <a:ea typeface="+mn-ea"/>
              </a:rPr>
              <a:t>ASCE </a:t>
            </a:r>
            <a:r>
              <a:rPr lang="zh-CN" altLang="en-US" sz="3200" b="1" dirty="0">
                <a:solidFill>
                  <a:srgbClr val="006386"/>
                </a:solidFill>
                <a:latin typeface="+mn-lt"/>
                <a:ea typeface="+mn-ea"/>
              </a:rPr>
              <a:t>会议录</a:t>
            </a:r>
            <a:endParaRPr lang="en-US" sz="3200" b="1" dirty="0">
              <a:solidFill>
                <a:srgbClr val="006386"/>
              </a:solidFill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19600" y="2497138"/>
            <a:ext cx="4572000" cy="18446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</a:rPr>
              <a:t>600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en-US" sz="3000" dirty="0">
                <a:solidFill>
                  <a:srgbClr val="0B0FBD"/>
                </a:solidFill>
              </a:rPr>
              <a:t> </a:t>
            </a:r>
            <a:r>
              <a:rPr lang="zh-CN" altLang="en-US" sz="3000" dirty="0">
                <a:solidFill>
                  <a:srgbClr val="006386"/>
                </a:solidFill>
              </a:rPr>
              <a:t>卷会议录</a:t>
            </a:r>
            <a:br>
              <a:rPr lang="en-US" sz="2800" dirty="0">
                <a:solidFill>
                  <a:srgbClr val="006386"/>
                </a:solidFill>
              </a:rPr>
            </a:br>
            <a:r>
              <a:rPr lang="en-US" altLang="zh-CN" sz="2000" dirty="0">
                <a:solidFill>
                  <a:srgbClr val="C00000"/>
                </a:solidFill>
              </a:rPr>
              <a:t>62</a:t>
            </a:r>
            <a:r>
              <a:rPr lang="en-US" sz="2000" dirty="0">
                <a:solidFill>
                  <a:srgbClr val="C00000"/>
                </a:solidFill>
              </a:rPr>
              <a:t>,000</a:t>
            </a:r>
            <a:r>
              <a:rPr lang="en-US" sz="2000" dirty="0"/>
              <a:t> </a:t>
            </a:r>
            <a:r>
              <a:rPr lang="zh-CN" altLang="en-US" sz="2000" dirty="0">
                <a:solidFill>
                  <a:srgbClr val="006386"/>
                </a:solidFill>
              </a:rPr>
              <a:t>技术论文</a:t>
            </a:r>
            <a:r>
              <a:rPr lang="en-US" sz="2000" dirty="0">
                <a:solidFill>
                  <a:srgbClr val="006386"/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006386"/>
                </a:solidFill>
              </a:rPr>
              <a:t>2000 </a:t>
            </a:r>
            <a:r>
              <a:rPr lang="en-US" altLang="zh-CN" sz="2000" dirty="0">
                <a:solidFill>
                  <a:srgbClr val="006386"/>
                </a:solidFill>
              </a:rPr>
              <a:t>–</a:t>
            </a:r>
            <a:r>
              <a:rPr lang="zh-CN" altLang="en-US" sz="2000" dirty="0">
                <a:solidFill>
                  <a:srgbClr val="006386"/>
                </a:solidFill>
              </a:rPr>
              <a:t>至今</a:t>
            </a:r>
            <a:endParaRPr lang="en-US" altLang="zh-CN" sz="2000" dirty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006386"/>
                </a:solidFill>
              </a:rPr>
              <a:t>19</a:t>
            </a:r>
            <a:r>
              <a:rPr lang="zh-CN" altLang="en-US" sz="2000" dirty="0">
                <a:solidFill>
                  <a:srgbClr val="006386"/>
                </a:solidFill>
              </a:rPr>
              <a:t>年回溯</a:t>
            </a:r>
            <a:endParaRPr lang="en-US" altLang="zh-CN" sz="2000" dirty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006386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7875" y="4103688"/>
            <a:ext cx="426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006386"/>
                </a:solidFill>
                <a:latin typeface="+mn-lt"/>
                <a:ea typeface="+mn-ea"/>
              </a:rPr>
              <a:t>会议录列表网址</a:t>
            </a:r>
            <a:endParaRPr lang="en-US" sz="2800" dirty="0">
              <a:solidFill>
                <a:srgbClr val="006386"/>
              </a:solidFill>
              <a:latin typeface="+mn-lt"/>
              <a:ea typeface="+mn-ea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56125" y="4603750"/>
            <a:ext cx="4298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C00000"/>
                </a:solidFill>
              </a:rPr>
              <a:t>ascelibrary.org/proceedings</a:t>
            </a:r>
          </a:p>
        </p:txBody>
      </p:sp>
      <p:pic>
        <p:nvPicPr>
          <p:cNvPr id="31750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587625"/>
            <a:ext cx="1141413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360863"/>
            <a:ext cx="14668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97150"/>
            <a:ext cx="14668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365625"/>
            <a:ext cx="11287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6"/>
          <p:cNvSpPr>
            <a:spLocks noChangeArrowheads="1"/>
          </p:cNvSpPr>
          <p:nvPr/>
        </p:nvSpPr>
        <p:spPr bwMode="auto">
          <a:xfrm>
            <a:off x="755650" y="2819400"/>
            <a:ext cx="1655763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航空航天工程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桥梁工程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土木工程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海岸工程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寒区工程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土木工程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工程计算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建造工程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灾害能源工程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矩形 4"/>
          <p:cNvSpPr>
            <a:spLocks noChangeArrowheads="1"/>
          </p:cNvSpPr>
          <p:nvPr/>
        </p:nvSpPr>
        <p:spPr bwMode="auto">
          <a:xfrm>
            <a:off x="588963" y="1828800"/>
            <a:ext cx="523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会议录</a:t>
            </a:r>
            <a:r>
              <a:rPr lang="en-US" altLang="zh-CN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覆盖专业领域</a:t>
            </a:r>
            <a:endParaRPr lang="zh-CN" altLang="en-US" sz="2800">
              <a:solidFill>
                <a:srgbClr val="224A90"/>
              </a:solidFill>
              <a:ea typeface="宋体" panose="02010600030101010101" pitchFamily="2" charset="-122"/>
            </a:endParaRPr>
          </a:p>
        </p:txBody>
      </p:sp>
      <p:sp>
        <p:nvSpPr>
          <p:cNvPr id="32772" name="矩形 1"/>
          <p:cNvSpPr>
            <a:spLocks noChangeArrowheads="1"/>
          </p:cNvSpPr>
          <p:nvPr/>
        </p:nvSpPr>
        <p:spPr bwMode="auto">
          <a:xfrm>
            <a:off x="3244850" y="2819400"/>
            <a:ext cx="2376488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工程力学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鉴识工程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岩土工程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历史和遗产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基础设施管理和安全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生命线系统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海洋工程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道路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3" name="矩形 2"/>
          <p:cNvSpPr>
            <a:spLocks noChangeArrowheads="1"/>
          </p:cNvSpPr>
          <p:nvPr/>
        </p:nvSpPr>
        <p:spPr bwMode="auto">
          <a:xfrm>
            <a:off x="5843588" y="2819400"/>
            <a:ext cx="1871662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城市管道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港口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风险管理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可持续发展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运输工程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隧道和地下建设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城市规划和发展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水资源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水道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4"/>
          <p:cNvSpPr>
            <a:spLocks noChangeArrowheads="1"/>
          </p:cNvSpPr>
          <p:nvPr/>
        </p:nvSpPr>
        <p:spPr bwMode="auto">
          <a:xfrm>
            <a:off x="609600" y="1524000"/>
            <a:ext cx="523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会议录</a:t>
            </a:r>
            <a:r>
              <a:rPr lang="en-US" altLang="zh-CN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覆盖专业领域</a:t>
            </a:r>
            <a:endParaRPr lang="zh-CN" altLang="en-US" sz="2800">
              <a:solidFill>
                <a:srgbClr val="224A9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38200" y="2362200"/>
          <a:ext cx="7129463" cy="417671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76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74">
                <a:tc>
                  <a:txBody>
                    <a:bodyPr/>
                    <a:lstStyle/>
                    <a:p>
                      <a:pPr marL="273050" indent="-273050" algn="ctr" rtl="0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defRPr/>
                      </a:pPr>
                      <a:r>
                        <a:rPr lang="zh-CN" altLang="en-US" sz="1800" kern="1200" dirty="0"/>
                        <a:t>会议录主题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marL="273050" indent="-273050" algn="ctr" rtl="0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defRPr/>
                      </a:pPr>
                      <a:r>
                        <a:rPr lang="zh-CN" altLang="en-US" sz="1800" kern="1200" dirty="0"/>
                        <a:t>会议录卷数</a:t>
                      </a:r>
                      <a:endParaRPr lang="zh-CN" alt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203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建筑史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基础建设管理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生命线系统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建筑材料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路面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管线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港口建设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风险管理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结构工程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可持续发展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交通运输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隧道和地下施工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城市规划和发展</a:t>
                      </a:r>
                      <a:endParaRPr lang="en-US" altLang="zh-CN" sz="1600" dirty="0"/>
                    </a:p>
                    <a:p>
                      <a:pPr algn="ctr"/>
                      <a:r>
                        <a:rPr lang="zh-CN" altLang="en-US" sz="1600" dirty="0"/>
                        <a:t>水资源管理</a:t>
                      </a:r>
                      <a:r>
                        <a:rPr lang="en-US" altLang="zh-CN" sz="1600" dirty="0"/>
                        <a:t> </a:t>
                      </a:r>
                    </a:p>
                    <a:p>
                      <a:pPr algn="ctr"/>
                      <a:r>
                        <a:rPr lang="zh-CN" altLang="en-US" sz="1600" dirty="0"/>
                        <a:t>航道</a:t>
                      </a:r>
                      <a:r>
                        <a:rPr lang="en-US" altLang="zh-CN" sz="1600" dirty="0"/>
                        <a:t> </a:t>
                      </a:r>
                    </a:p>
                  </a:txBody>
                  <a:tcPr marL="91449" marR="91449"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21</a:t>
                      </a:r>
                    </a:p>
                    <a:p>
                      <a:pPr algn="ctr"/>
                      <a:r>
                        <a:rPr lang="en-US" altLang="zh-CN" sz="1600" dirty="0"/>
                        <a:t>53</a:t>
                      </a:r>
                    </a:p>
                    <a:p>
                      <a:pPr algn="ctr"/>
                      <a:r>
                        <a:rPr lang="en-US" altLang="zh-CN" sz="1600" dirty="0"/>
                        <a:t>5</a:t>
                      </a:r>
                    </a:p>
                    <a:p>
                      <a:pPr algn="ctr"/>
                      <a:r>
                        <a:rPr lang="en-US" altLang="zh-CN" sz="1600" dirty="0"/>
                        <a:t>39</a:t>
                      </a:r>
                    </a:p>
                    <a:p>
                      <a:pPr algn="ctr"/>
                      <a:r>
                        <a:rPr lang="en-US" altLang="zh-CN" sz="1600" dirty="0"/>
                        <a:t>112</a:t>
                      </a:r>
                    </a:p>
                    <a:p>
                      <a:pPr algn="ctr"/>
                      <a:r>
                        <a:rPr lang="en-US" altLang="zh-CN" sz="1600" dirty="0"/>
                        <a:t>21</a:t>
                      </a:r>
                    </a:p>
                    <a:p>
                      <a:pPr algn="ctr"/>
                      <a:r>
                        <a:rPr lang="en-US" altLang="zh-CN" sz="1600" dirty="0"/>
                        <a:t>10</a:t>
                      </a:r>
                    </a:p>
                    <a:p>
                      <a:pPr algn="ctr"/>
                      <a:r>
                        <a:rPr lang="en-US" altLang="zh-CN" sz="1600" dirty="0"/>
                        <a:t>13</a:t>
                      </a:r>
                    </a:p>
                    <a:p>
                      <a:pPr algn="ctr"/>
                      <a:r>
                        <a:rPr lang="en-US" altLang="zh-CN" sz="1600" dirty="0"/>
                        <a:t>61</a:t>
                      </a:r>
                    </a:p>
                    <a:p>
                      <a:pPr algn="ctr"/>
                      <a:r>
                        <a:rPr lang="en-US" altLang="zh-CN" sz="1600" dirty="0"/>
                        <a:t>43</a:t>
                      </a:r>
                    </a:p>
                    <a:p>
                      <a:pPr algn="ctr"/>
                      <a:r>
                        <a:rPr lang="en-US" altLang="zh-CN" sz="1600" dirty="0"/>
                        <a:t>86</a:t>
                      </a:r>
                    </a:p>
                    <a:p>
                      <a:pPr algn="ctr"/>
                      <a:r>
                        <a:rPr lang="en-US" altLang="zh-CN" sz="1600" dirty="0"/>
                        <a:t>44</a:t>
                      </a:r>
                    </a:p>
                    <a:p>
                      <a:pPr algn="ctr"/>
                      <a:r>
                        <a:rPr lang="en-US" altLang="zh-CN" sz="1600" dirty="0"/>
                        <a:t>27</a:t>
                      </a:r>
                    </a:p>
                    <a:p>
                      <a:pPr algn="ctr"/>
                      <a:r>
                        <a:rPr lang="en-US" altLang="zh-CN" sz="1600" dirty="0"/>
                        <a:t>66</a:t>
                      </a:r>
                    </a:p>
                    <a:p>
                      <a:pPr algn="ctr"/>
                      <a:r>
                        <a:rPr lang="en-US" altLang="zh-CN" sz="1600" dirty="0"/>
                        <a:t>30</a:t>
                      </a:r>
                    </a:p>
                  </a:txBody>
                  <a:tcPr marL="91449" marR="91449" marT="45723" marB="4572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9738" y="1643063"/>
            <a:ext cx="5410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|</a:t>
            </a:r>
            <a:r>
              <a:rPr lang="en-US" altLang="zh-CN" sz="3200" b="1" dirty="0">
                <a:solidFill>
                  <a:srgbClr val="006386"/>
                </a:solidFill>
                <a:latin typeface="+mn-lt"/>
                <a:ea typeface="+mn-ea"/>
              </a:rPr>
              <a:t>ASCE CEM</a:t>
            </a:r>
            <a:r>
              <a:rPr lang="zh-CN" altLang="en-US" sz="3200" b="1" dirty="0">
                <a:solidFill>
                  <a:srgbClr val="006386"/>
                </a:solidFill>
                <a:latin typeface="+mn-lt"/>
                <a:ea typeface="+mn-ea"/>
              </a:rPr>
              <a:t>杂志</a:t>
            </a:r>
            <a:endParaRPr lang="en-US" sz="3200" b="1" dirty="0">
              <a:solidFill>
                <a:srgbClr val="006386"/>
              </a:solidFill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19600" y="2497138"/>
            <a:ext cx="4572000" cy="18446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3000" dirty="0">
                <a:solidFill>
                  <a:srgbClr val="C00000"/>
                </a:solidFill>
              </a:rPr>
              <a:t>1200</a:t>
            </a:r>
            <a:r>
              <a:rPr lang="en-US" sz="3000" dirty="0">
                <a:solidFill>
                  <a:srgbClr val="C00000"/>
                </a:solidFill>
              </a:rPr>
              <a:t>+</a:t>
            </a:r>
            <a:r>
              <a:rPr lang="en-US" sz="3000" dirty="0">
                <a:solidFill>
                  <a:srgbClr val="0B0FBD"/>
                </a:solidFill>
              </a:rPr>
              <a:t> </a:t>
            </a:r>
            <a:r>
              <a:rPr lang="zh-CN" altLang="en-US" sz="3000" dirty="0">
                <a:solidFill>
                  <a:srgbClr val="006386"/>
                </a:solidFill>
              </a:rPr>
              <a:t>文章和特色栏目</a:t>
            </a:r>
            <a:br>
              <a:rPr lang="en-US" sz="2800" dirty="0">
                <a:solidFill>
                  <a:srgbClr val="006386"/>
                </a:solidFill>
              </a:rPr>
            </a:br>
            <a:r>
              <a:rPr lang="en-US" sz="2000" dirty="0">
                <a:solidFill>
                  <a:srgbClr val="006386"/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006386"/>
                </a:solidFill>
              </a:rPr>
              <a:t>20</a:t>
            </a:r>
            <a:r>
              <a:rPr lang="en-US" altLang="zh-CN" sz="2000" dirty="0">
                <a:solidFill>
                  <a:srgbClr val="006386"/>
                </a:solidFill>
              </a:rPr>
              <a:t>05</a:t>
            </a:r>
            <a:r>
              <a:rPr lang="en-US" sz="2000" dirty="0">
                <a:solidFill>
                  <a:srgbClr val="006386"/>
                </a:solidFill>
              </a:rPr>
              <a:t> </a:t>
            </a:r>
            <a:r>
              <a:rPr lang="en-US" altLang="zh-CN" sz="2000" dirty="0">
                <a:solidFill>
                  <a:srgbClr val="006386"/>
                </a:solidFill>
              </a:rPr>
              <a:t>–</a:t>
            </a:r>
            <a:r>
              <a:rPr lang="zh-CN" altLang="en-US" sz="2000" dirty="0">
                <a:solidFill>
                  <a:srgbClr val="006386"/>
                </a:solidFill>
              </a:rPr>
              <a:t>至今</a:t>
            </a:r>
            <a:endParaRPr lang="en-US" altLang="zh-CN" sz="2000" dirty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006386"/>
                </a:solidFill>
              </a:rPr>
              <a:t>17</a:t>
            </a:r>
            <a:r>
              <a:rPr lang="zh-CN" altLang="en-US" sz="2000" dirty="0">
                <a:solidFill>
                  <a:srgbClr val="006386"/>
                </a:solidFill>
              </a:rPr>
              <a:t>年回溯</a:t>
            </a:r>
            <a:endParaRPr lang="en-US" altLang="zh-CN" sz="2000" dirty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006386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7875" y="4103688"/>
            <a:ext cx="426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006386"/>
                </a:solidFill>
                <a:latin typeface="+mn-lt"/>
                <a:ea typeface="+mn-ea"/>
              </a:rPr>
              <a:t>CEM</a:t>
            </a:r>
            <a:r>
              <a:rPr lang="zh-CN" altLang="en-US" sz="2800" dirty="0">
                <a:solidFill>
                  <a:srgbClr val="006386"/>
                </a:solidFill>
                <a:latin typeface="+mn-lt"/>
                <a:ea typeface="+mn-ea"/>
              </a:rPr>
              <a:t>杂志网址</a:t>
            </a:r>
            <a:endParaRPr lang="en-US" sz="2800" dirty="0">
              <a:solidFill>
                <a:srgbClr val="006386"/>
              </a:solidFill>
              <a:latin typeface="+mn-lt"/>
              <a:ea typeface="+mn-ea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06863" y="4627563"/>
            <a:ext cx="489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C00000"/>
                </a:solidFill>
              </a:rPr>
              <a:t>ascelibrary.org/journal/ciegag</a:t>
            </a:r>
          </a:p>
        </p:txBody>
      </p:sp>
      <p:pic>
        <p:nvPicPr>
          <p:cNvPr id="36870" name="Picture 2" descr="Publication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59063"/>
            <a:ext cx="226536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build="p" autoUpdateAnimBg="0" advAuto="500"/>
      <p:bldP spid="15" grpId="0" autoUpdateAnimBg="0"/>
      <p:bldP spid="1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7467600" cy="4572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60000"/>
              </a:lnSpc>
              <a:defRPr/>
            </a:pPr>
            <a:r>
              <a:rPr lang="zh-CN" altLang="en-US" b="1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en-US" altLang="zh-CN" sz="2800" dirty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eaLnBrk="1" hangingPunct="1">
              <a:lnSpc>
                <a:spcPct val="160000"/>
              </a:lnSpc>
              <a:buClr>
                <a:srgbClr val="224A90"/>
              </a:buClr>
              <a:buSzPct val="75000"/>
              <a:buFont typeface="Wingdings" panose="05000000000000000000" pitchFamily="2" charset="2"/>
              <a:buChar char="p"/>
              <a:defRPr/>
            </a:pPr>
            <a:r>
              <a:rPr lang="en-US" altLang="zh-CN" sz="2800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</a:t>
            </a:r>
            <a:r>
              <a:rPr lang="zh-CN" altLang="en-US" sz="2800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数据库资源介绍</a:t>
            </a:r>
            <a:endParaRPr lang="en-US" altLang="zh-CN" sz="2800" dirty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eaLnBrk="1" hangingPunct="1">
              <a:lnSpc>
                <a:spcPct val="160000"/>
              </a:lnSpc>
              <a:buClr>
                <a:srgbClr val="224A90"/>
              </a:buClr>
              <a:buSzPct val="75000"/>
              <a:buFont typeface="Wingdings" panose="05000000000000000000" pitchFamily="2" charset="2"/>
              <a:buChar char="p"/>
              <a:defRPr/>
            </a:pPr>
            <a:r>
              <a:rPr lang="en-US" altLang="zh-CN" sz="2800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</a:t>
            </a:r>
            <a:r>
              <a:rPr lang="zh-CN" altLang="en-US" sz="2800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数据库使用平台</a:t>
            </a:r>
            <a:endParaRPr lang="en-US" altLang="zh-CN" sz="2800" dirty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 eaLnBrk="1" hangingPunct="1">
              <a:lnSpc>
                <a:spcPct val="160000"/>
              </a:lnSpc>
              <a:buClr>
                <a:srgbClr val="224A90"/>
              </a:buClr>
              <a:buSzPct val="75000"/>
              <a:buFont typeface="Wingdings" panose="05000000000000000000" pitchFamily="2" charset="2"/>
              <a:buChar char="p"/>
              <a:defRPr/>
            </a:pPr>
            <a:r>
              <a:rPr lang="en-US" altLang="zh-CN" sz="2800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</a:t>
            </a:r>
            <a:r>
              <a:rPr lang="zh-CN" altLang="en-US" sz="2800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数据库使用技巧</a:t>
            </a:r>
            <a:endParaRPr lang="en-US" altLang="zh-CN" sz="2800" dirty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60000"/>
              </a:lnSpc>
              <a:defRPr/>
            </a:pPr>
            <a:endParaRPr lang="en-US" altLang="zh-CN" sz="2800" dirty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3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20161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 txBox="1">
            <a:spLocks noChangeArrowheads="1"/>
          </p:cNvSpPr>
          <p:nvPr/>
        </p:nvSpPr>
        <p:spPr bwMode="auto">
          <a:xfrm>
            <a:off x="762000" y="2184400"/>
            <a:ext cx="7143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发表关于土木工程成就和专业问题的记录。</a:t>
            </a: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专题文章描述强调创新的关键土木工程项目和结构。</a:t>
            </a: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还包括关于法律问题、技术、道德和历史成就等专栏。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1" name="矩形 3"/>
          <p:cNvSpPr>
            <a:spLocks noChangeArrowheads="1"/>
          </p:cNvSpPr>
          <p:nvPr/>
        </p:nvSpPr>
        <p:spPr bwMode="auto">
          <a:xfrm>
            <a:off x="622300" y="1600200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461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CEM </a:t>
            </a:r>
            <a:r>
              <a:rPr lang="zh-CN" altLang="en-US" sz="3200" b="1">
                <a:solidFill>
                  <a:srgbClr val="0461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杂志主题</a:t>
            </a:r>
            <a:endParaRPr lang="zh-CN" altLang="en-US" sz="3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789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7" r="16138" b="67731"/>
          <a:stretch>
            <a:fillRect/>
          </a:stretch>
        </p:blipFill>
        <p:spPr bwMode="auto">
          <a:xfrm>
            <a:off x="622300" y="5867400"/>
            <a:ext cx="81375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9738" y="1643063"/>
            <a:ext cx="5410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ea typeface="+mn-ea"/>
              </a:rPr>
              <a:t>|</a:t>
            </a:r>
            <a:r>
              <a:rPr lang="en-US" altLang="zh-CN" sz="3200" b="1" dirty="0">
                <a:solidFill>
                  <a:srgbClr val="006386"/>
                </a:solidFill>
                <a:latin typeface="+mn-lt"/>
                <a:ea typeface="+mn-ea"/>
              </a:rPr>
              <a:t>ASCE </a:t>
            </a:r>
            <a:r>
              <a:rPr lang="zh-CN" altLang="en-US" sz="3200" b="1" dirty="0">
                <a:solidFill>
                  <a:srgbClr val="006386"/>
                </a:solidFill>
                <a:latin typeface="+mn-lt"/>
                <a:ea typeface="+mn-ea"/>
              </a:rPr>
              <a:t>电子书</a:t>
            </a:r>
            <a:endParaRPr lang="en-US" sz="3200" dirty="0">
              <a:solidFill>
                <a:srgbClr val="006386"/>
              </a:solidFill>
              <a:latin typeface="+mn-lt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574925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22800" y="2574925"/>
            <a:ext cx="45212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480+</a:t>
            </a:r>
            <a:r>
              <a:rPr lang="en-US" altLang="zh-CN" sz="220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ASCE </a:t>
            </a:r>
            <a:r>
              <a:rPr lang="zh-CN" altLang="en-US" sz="220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电子书</a:t>
            </a:r>
          </a:p>
          <a:p>
            <a:pPr eaLnBrk="1" hangingPunct="1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zh-CN" altLang="en-US" sz="220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无限制性</a:t>
            </a:r>
            <a:r>
              <a:rPr lang="en-US" altLang="zh-CN" sz="220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DRM</a:t>
            </a:r>
          </a:p>
          <a:p>
            <a:pPr eaLnBrk="1" hangingPunct="1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zh-CN" altLang="en-US" sz="220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章节级访问</a:t>
            </a:r>
          </a:p>
          <a:p>
            <a:pPr eaLnBrk="1" hangingPunct="1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zh-CN" altLang="en-US" sz="220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可下载</a:t>
            </a:r>
            <a:r>
              <a:rPr lang="en-US" altLang="zh-CN" sz="220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MARC</a:t>
            </a:r>
            <a:r>
              <a:rPr lang="zh-CN" altLang="en-US" sz="220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记录</a:t>
            </a:r>
          </a:p>
          <a:p>
            <a:pPr eaLnBrk="1" hangingPunct="1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zh-CN" altLang="en-US" sz="220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与期刊会议杂志在一个平台</a:t>
            </a:r>
          </a:p>
        </p:txBody>
      </p:sp>
    </p:spTree>
  </p:cSld>
  <p:clrMapOvr>
    <a:masterClrMapping/>
  </p:clrMapOvr>
  <p:transition spd="slow"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3"/>
          <p:cNvSpPr>
            <a:spLocks noChangeArrowheads="1"/>
          </p:cNvSpPr>
          <p:nvPr/>
        </p:nvSpPr>
        <p:spPr bwMode="auto">
          <a:xfrm>
            <a:off x="622300" y="1600200"/>
            <a:ext cx="2236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4617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电子书主题</a:t>
            </a:r>
            <a:endParaRPr lang="zh-CN" altLang="en-US" sz="3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3" name="矩形 2"/>
          <p:cNvSpPr>
            <a:spLocks noChangeArrowheads="1"/>
          </p:cNvSpPr>
          <p:nvPr/>
        </p:nvSpPr>
        <p:spPr bwMode="auto">
          <a:xfrm>
            <a:off x="633413" y="2667000"/>
            <a:ext cx="79248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建筑物设计、灾后重建、道路建设、管线工程、城市基建、环境和水资源规划（包括堤坝和港口建设）等话题。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体裁有：技术报告、名人传记、历史纪实、经验总结、操作指南、职场策略 、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会议录和电子书的投稿指南。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4731BAB-CE48-412D-8E8D-6BFFF824FD10}"/>
              </a:ext>
            </a:extLst>
          </p:cNvPr>
          <p:cNvSpPr txBox="1"/>
          <p:nvPr/>
        </p:nvSpPr>
        <p:spPr>
          <a:xfrm>
            <a:off x="304800" y="1973282"/>
            <a:ext cx="3352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道路桥梁与渡河工程、土木工程、安全工程、工程力学、测绘工程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港口航道与海岸工程、水利水电工程、地质工程、环境科学 与工程、给水排水科学与工程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交通工程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建筑学、城乡规划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ED3F57-5EAD-40BA-8F6E-A42F67D23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172" y="2221131"/>
            <a:ext cx="2133983" cy="12840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473A023-C28F-4565-946D-6E21A7FCC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822" y="2258053"/>
            <a:ext cx="2107854" cy="12471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4F28369-E538-4707-91F3-8FBA9146E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510654"/>
            <a:ext cx="2084755" cy="13567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22E31B-9ABF-4510-B063-88AAFB895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4510654"/>
            <a:ext cx="2083757" cy="135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7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05000"/>
            <a:ext cx="4435475" cy="295433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2628900"/>
            <a:ext cx="4343400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60000"/>
              </a:lnSpc>
              <a:buClr>
                <a:srgbClr val="224A90"/>
              </a:buClr>
              <a:buSzPct val="75000"/>
              <a:defRPr/>
            </a:pPr>
            <a:r>
              <a:rPr lang="en-US" altLang="zh-CN" dirty="0">
                <a:solidFill>
                  <a:srgbClr val="376092"/>
                </a:solidFill>
              </a:rPr>
              <a:t>ASCE</a:t>
            </a:r>
            <a:r>
              <a:rPr lang="zh-CN" altLang="en-US" dirty="0">
                <a:solidFill>
                  <a:srgbClr val="376092"/>
                </a:solidFill>
              </a:rPr>
              <a:t>数据库使用平台</a:t>
            </a:r>
            <a:endParaRPr lang="en-US" altLang="zh-CN" dirty="0">
              <a:solidFill>
                <a:srgbClr val="376092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2506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603250" y="2590800"/>
            <a:ext cx="81375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zh-CN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使用自己设计的数据库平台，收录其所有电子出版物。</a:t>
            </a:r>
            <a:endParaRPr lang="en-US" altLang="zh-CN" sz="2000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全球最大的土木工程资源库。</a:t>
            </a:r>
            <a:endParaRPr lang="en-US" altLang="zh-CN" sz="2000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中国机构用户最多可访问 </a:t>
            </a:r>
            <a:r>
              <a:rPr lang="en-US" altLang="zh-CN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14.5 </a:t>
            </a:r>
            <a:r>
              <a:rPr lang="zh-CN" altLang="en-US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万篇文献</a:t>
            </a:r>
            <a:r>
              <a:rPr lang="zh-CN" altLang="en-US" sz="16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（期刊、会议录、杂志、图书）</a:t>
            </a:r>
            <a:r>
              <a:rPr lang="zh-CN" altLang="en-US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zh-CN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 </a:t>
            </a:r>
            <a:r>
              <a:rPr lang="zh-CN" altLang="en-US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年全年中国高校用户下载量超过 </a:t>
            </a:r>
            <a:r>
              <a:rPr lang="en-US" altLang="zh-CN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</a:t>
            </a:r>
            <a:r>
              <a:rPr lang="zh-CN" altLang="en-US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万。</a:t>
            </a:r>
            <a:endParaRPr lang="en-US" altLang="zh-CN" sz="2000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zh-CN" altLang="en-US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在全球范围产生每月</a:t>
            </a:r>
            <a:r>
              <a:rPr lang="en-US" altLang="zh-CN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000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万次的下载量。</a:t>
            </a:r>
            <a:endParaRPr lang="en-US" altLang="zh-CN" sz="2000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1" name="矩形 3"/>
          <p:cNvSpPr>
            <a:spLocks noChangeArrowheads="1"/>
          </p:cNvSpPr>
          <p:nvPr/>
        </p:nvSpPr>
        <p:spPr bwMode="auto">
          <a:xfrm>
            <a:off x="762000" y="1774825"/>
            <a:ext cx="4244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32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数据库平台概况</a:t>
            </a:r>
            <a:endParaRPr lang="zh-CN" altLang="en-US" sz="3200">
              <a:solidFill>
                <a:srgbClr val="006386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2000" y="5410200"/>
            <a:ext cx="3471863" cy="738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b="1" u="sng" dirty="0">
                <a:solidFill>
                  <a:schemeClr val="accent5">
                    <a:lumMod val="75000"/>
                  </a:schemeClr>
                </a:solidFill>
              </a:rPr>
              <a:t>http://ascelibrary.org</a:t>
            </a:r>
            <a:endParaRPr lang="en-US" altLang="zh-CN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13968" r="15350"/>
          <a:stretch>
            <a:fillRect/>
          </a:stretch>
        </p:blipFill>
        <p:spPr bwMode="auto">
          <a:xfrm>
            <a:off x="611188" y="1808163"/>
            <a:ext cx="718978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28688" y="5013325"/>
            <a:ext cx="1987550" cy="12954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5060" name="矩形 10"/>
          <p:cNvSpPr>
            <a:spLocks noChangeArrowheads="1"/>
          </p:cNvSpPr>
          <p:nvPr/>
        </p:nvSpPr>
        <p:spPr bwMode="auto">
          <a:xfrm>
            <a:off x="595313" y="914400"/>
            <a:ext cx="329088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基本功能</a:t>
            </a:r>
            <a:endParaRPr lang="en-US" altLang="zh-CN" sz="2400" b="1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期刊主页</a:t>
            </a:r>
            <a:endParaRPr lang="zh-CN" altLang="en-US" sz="2000">
              <a:solidFill>
                <a:srgbClr val="006386"/>
              </a:solidFill>
            </a:endParaRP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6172200" y="5867400"/>
            <a:ext cx="1785938" cy="647700"/>
          </a:xfrm>
          <a:prstGeom prst="wedgeRoundRectCallout">
            <a:avLst>
              <a:gd name="adj1" fmla="val -233634"/>
              <a:gd name="adj2" fmla="val -544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TOPIC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选项筛选期刊</a:t>
            </a: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1116013" y="2301875"/>
            <a:ext cx="2135187" cy="646113"/>
          </a:xfrm>
          <a:prstGeom prst="wedgeRoundRectCallout">
            <a:avLst>
              <a:gd name="adj1" fmla="val 68597"/>
              <a:gd name="adj2" fmla="val 30455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选择查看单本期刊的主旨和研究范围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933450"/>
            <a:ext cx="7380288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0075" y="523875"/>
            <a:ext cx="8964613" cy="5048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088" y="3868738"/>
            <a:ext cx="1295400" cy="9286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81588" y="3357563"/>
            <a:ext cx="2730500" cy="14144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198438" y="1606550"/>
            <a:ext cx="1714500" cy="1020763"/>
          </a:xfrm>
          <a:prstGeom prst="wedgeRoundRectCallout">
            <a:avLst>
              <a:gd name="adj1" fmla="val 50856"/>
              <a:gd name="adj2" fmla="val 17352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zh-CN" altLang="en-US"/>
              <a:t>了解该期刊的基本研究范围以及编辑队伍</a:t>
            </a:r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5819775" y="1277938"/>
            <a:ext cx="1219200" cy="714375"/>
          </a:xfrm>
          <a:prstGeom prst="wedgeRoundRectCallout">
            <a:avLst>
              <a:gd name="adj1" fmla="val -158370"/>
              <a:gd name="adj2" fmla="val 8389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zh-CN" altLang="en-US"/>
              <a:t>点击展开所有卷期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39788" y="5157788"/>
            <a:ext cx="1231900" cy="2238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2389188" y="5608638"/>
            <a:ext cx="1682750" cy="407987"/>
          </a:xfrm>
          <a:prstGeom prst="wedgeRoundRectCallout">
            <a:avLst>
              <a:gd name="adj1" fmla="val -79009"/>
              <a:gd name="adj2" fmla="val -11756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主题文集</a:t>
            </a: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7032625" y="2090738"/>
            <a:ext cx="1714500" cy="715962"/>
          </a:xfrm>
          <a:prstGeom prst="wedgeRoundRectCallout">
            <a:avLst>
              <a:gd name="adj1" fmla="val -43750"/>
              <a:gd name="adj2" fmla="val 14755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主编精选文章（非</a:t>
            </a:r>
            <a:r>
              <a:rPr lang="en-US" altLang="zh-CN"/>
              <a:t>OA</a:t>
            </a:r>
            <a:r>
              <a:rPr lang="zh-CN" altLang="en-US"/>
              <a:t>）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076825" y="5037138"/>
            <a:ext cx="2728913" cy="571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" name="圆角矩形标注 8"/>
          <p:cNvSpPr>
            <a:spLocks noChangeArrowheads="1"/>
          </p:cNvSpPr>
          <p:nvPr/>
        </p:nvSpPr>
        <p:spPr bwMode="auto">
          <a:xfrm>
            <a:off x="7031038" y="5884863"/>
            <a:ext cx="1714500" cy="407987"/>
          </a:xfrm>
          <a:prstGeom prst="wedgeRoundRectCallout">
            <a:avLst>
              <a:gd name="adj1" fmla="val -46713"/>
              <a:gd name="adj2" fmla="val -15126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征稿信息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5" grpId="0" animBg="1"/>
      <p:bldP spid="14" grpId="0" animBg="1"/>
      <p:bldP spid="16" grpId="0" animBg="1"/>
      <p:bldP spid="9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71563"/>
            <a:ext cx="76009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4238" y="1177925"/>
            <a:ext cx="1455737" cy="3794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468313" y="5264150"/>
            <a:ext cx="2000250" cy="715963"/>
          </a:xfrm>
          <a:prstGeom prst="wedgeRoundRectCallout">
            <a:avLst>
              <a:gd name="adj1" fmla="val 29134"/>
              <a:gd name="adj2" fmla="val -14205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zh-CN" altLang="en-US"/>
              <a:t>与该期刊相关的其他刊和电子书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292725" y="1179513"/>
            <a:ext cx="1220788" cy="3778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6513513" y="5089525"/>
            <a:ext cx="1714500" cy="715963"/>
          </a:xfrm>
          <a:prstGeom prst="wedgeRoundRectCallout">
            <a:avLst>
              <a:gd name="adj1" fmla="val -80356"/>
              <a:gd name="adj2" fmla="val -5884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被引用次数最多的文章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27313" y="1182688"/>
            <a:ext cx="1223962" cy="3746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3787775" y="5111750"/>
            <a:ext cx="1570038" cy="714375"/>
          </a:xfrm>
          <a:prstGeom prst="wedgeRoundRectCallout">
            <a:avLst>
              <a:gd name="adj1" fmla="val -94005"/>
              <a:gd name="adj2" fmla="val -5111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下载次数最多的文章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00225"/>
            <a:ext cx="69850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217988" y="2182813"/>
            <a:ext cx="1296987" cy="19526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" name="圆角矩形标注 17"/>
          <p:cNvSpPr>
            <a:spLocks noChangeArrowheads="1"/>
          </p:cNvSpPr>
          <p:nvPr/>
        </p:nvSpPr>
        <p:spPr bwMode="auto">
          <a:xfrm>
            <a:off x="6750050" y="6196013"/>
            <a:ext cx="2000250" cy="646112"/>
          </a:xfrm>
          <a:prstGeom prst="wedgeRoundRectCallout">
            <a:avLst>
              <a:gd name="adj1" fmla="val -50259"/>
              <a:gd name="adj2" fmla="val -13707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作者单位信息和联系方式</a:t>
            </a:r>
          </a:p>
        </p:txBody>
      </p:sp>
      <p:sp>
        <p:nvSpPr>
          <p:cNvPr id="50181" name="矩形 10"/>
          <p:cNvSpPr>
            <a:spLocks noChangeArrowheads="1"/>
          </p:cNvSpPr>
          <p:nvPr/>
        </p:nvSpPr>
        <p:spPr bwMode="auto">
          <a:xfrm>
            <a:off x="617538" y="817563"/>
            <a:ext cx="3175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8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基本功能</a:t>
            </a:r>
            <a:endParaRPr lang="en-US" altLang="zh-CN" sz="2800" b="1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B. </a:t>
            </a:r>
            <a:r>
              <a:rPr lang="zh-CN" altLang="en-US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期刊全文页面</a:t>
            </a:r>
            <a:endParaRPr lang="zh-CN" altLang="en-US" sz="2000">
              <a:solidFill>
                <a:srgbClr val="006386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922588" y="1779588"/>
            <a:ext cx="1835150" cy="3825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5946775" y="1330325"/>
            <a:ext cx="1428750" cy="374650"/>
          </a:xfrm>
          <a:prstGeom prst="wedgeRoundRectCallout">
            <a:avLst>
              <a:gd name="adj1" fmla="val -135722"/>
              <a:gd name="adj2" fmla="val 12460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返回目录页</a:t>
            </a:r>
          </a:p>
        </p:txBody>
      </p:sp>
      <p:sp>
        <p:nvSpPr>
          <p:cNvPr id="12" name="圆角矩形标注 16"/>
          <p:cNvSpPr>
            <a:spLocks noChangeArrowheads="1"/>
          </p:cNvSpPr>
          <p:nvPr/>
        </p:nvSpPr>
        <p:spPr bwMode="auto">
          <a:xfrm>
            <a:off x="6750050" y="2522538"/>
            <a:ext cx="1933575" cy="374650"/>
          </a:xfrm>
          <a:prstGeom prst="wedgeRoundRectCallout">
            <a:avLst>
              <a:gd name="adj1" fmla="val -108319"/>
              <a:gd name="adj2" fmla="val -10589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文章被下载次数</a:t>
            </a:r>
          </a:p>
        </p:txBody>
      </p:sp>
      <p:sp>
        <p:nvSpPr>
          <p:cNvPr id="15" name="圆角矩形标注 17"/>
          <p:cNvSpPr>
            <a:spLocks noChangeArrowheads="1"/>
          </p:cNvSpPr>
          <p:nvPr/>
        </p:nvSpPr>
        <p:spPr bwMode="auto">
          <a:xfrm>
            <a:off x="922338" y="6196013"/>
            <a:ext cx="2000250" cy="646112"/>
          </a:xfrm>
          <a:prstGeom prst="wedgeRoundRectCallout">
            <a:avLst>
              <a:gd name="adj1" fmla="val -5181"/>
              <a:gd name="adj2" fmla="val -41973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点击此处打开</a:t>
            </a:r>
            <a:r>
              <a:rPr lang="en-US" altLang="zh-CN" sz="1600"/>
              <a:t>HTML</a:t>
            </a:r>
            <a:r>
              <a:rPr lang="zh-CN" altLang="en-US" sz="1600"/>
              <a:t>格式全文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4" grpId="0" animBg="1"/>
      <p:bldP spid="17" grpId="0" animBg="1"/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9720D590-FD73-4CE5-A3D6-4C05755A77F3}"/>
              </a:ext>
            </a:extLst>
          </p:cNvPr>
          <p:cNvSpPr txBox="1"/>
          <p:nvPr/>
        </p:nvSpPr>
        <p:spPr>
          <a:xfrm>
            <a:off x="76200" y="15240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图书馆主页：https://lib.cqjtu.edu.cn/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EBC8E6-F450-4FE7-863C-4AE9BFC4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" y="2192655"/>
            <a:ext cx="4128155" cy="18459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03F8E7A-2D5A-4683-8959-A01CDC361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09800"/>
            <a:ext cx="4454165" cy="11518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7C3BBAE-69DB-4754-8B0F-9C261BA75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185" y="3556816"/>
            <a:ext cx="4134215" cy="275364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3589575-335B-44DA-8273-877BEACDDD86}"/>
              </a:ext>
            </a:extLst>
          </p:cNvPr>
          <p:cNvSpPr txBox="1"/>
          <p:nvPr/>
        </p:nvSpPr>
        <p:spPr>
          <a:xfrm>
            <a:off x="109980" y="4876800"/>
            <a:ext cx="41281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5"/>
              </a:rPr>
              <a:t>ASCE</a:t>
            </a:r>
            <a:r>
              <a:rPr lang="zh-CN" altLang="en-US" dirty="0">
                <a:hlinkClick r:id="rId5"/>
              </a:rPr>
              <a:t>数据库地址：</a:t>
            </a:r>
            <a:r>
              <a:rPr lang="en-US" altLang="zh-CN" dirty="0">
                <a:hlinkClick r:id="rId5"/>
              </a:rPr>
              <a:t>http://ascelibrary.org/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重庆交通大学可使用内容：期刊、会议录</a:t>
            </a:r>
          </a:p>
        </p:txBody>
      </p:sp>
    </p:spTree>
    <p:extLst>
      <p:ext uri="{BB962C8B-B14F-4D97-AF65-F5344CB8AC3E}">
        <p14:creationId xmlns:p14="http://schemas.microsoft.com/office/powerpoint/2010/main" val="2052977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组合 5"/>
          <p:cNvGrpSpPr>
            <a:grpSpLocks/>
          </p:cNvGrpSpPr>
          <p:nvPr/>
        </p:nvGrpSpPr>
        <p:grpSpPr bwMode="auto">
          <a:xfrm>
            <a:off x="755650" y="1554163"/>
            <a:ext cx="6985000" cy="5113337"/>
            <a:chOff x="755576" y="1554146"/>
            <a:chExt cx="6984776" cy="5113261"/>
          </a:xfrm>
        </p:grpSpPr>
        <p:pic>
          <p:nvPicPr>
            <p:cNvPr id="52231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554146"/>
              <a:ext cx="6984776" cy="505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738" y="1916832"/>
              <a:ext cx="2016000" cy="475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3306763"/>
            <a:ext cx="16383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7019925" y="954088"/>
            <a:ext cx="1724025" cy="374650"/>
          </a:xfrm>
          <a:prstGeom prst="wedgeRoundRectCallout">
            <a:avLst>
              <a:gd name="adj1" fmla="val -52847"/>
              <a:gd name="adj2" fmla="val 19579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查看参考文献</a:t>
            </a:r>
          </a:p>
        </p:txBody>
      </p:sp>
      <p:sp>
        <p:nvSpPr>
          <p:cNvPr id="12" name="圆角矩形标注 16"/>
          <p:cNvSpPr>
            <a:spLocks noChangeArrowheads="1"/>
          </p:cNvSpPr>
          <p:nvPr/>
        </p:nvSpPr>
        <p:spPr bwMode="auto">
          <a:xfrm>
            <a:off x="7019925" y="4306888"/>
            <a:ext cx="1724025" cy="919162"/>
          </a:xfrm>
          <a:prstGeom prst="wedgeRoundRectCallout">
            <a:avLst>
              <a:gd name="adj1" fmla="val -19875"/>
              <a:gd name="adj2" fmla="val -27002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查看文章的被引用情况和相关话题的推荐文章</a:t>
            </a:r>
          </a:p>
        </p:txBody>
      </p:sp>
      <p:sp>
        <p:nvSpPr>
          <p:cNvPr id="15" name="圆角矩形标注 17"/>
          <p:cNvSpPr>
            <a:spLocks noChangeArrowheads="1"/>
          </p:cNvSpPr>
          <p:nvPr/>
        </p:nvSpPr>
        <p:spPr bwMode="auto">
          <a:xfrm>
            <a:off x="915988" y="5949950"/>
            <a:ext cx="1423987" cy="647700"/>
          </a:xfrm>
          <a:prstGeom prst="wedgeRoundRectCallout">
            <a:avLst>
              <a:gd name="adj1" fmla="val 46806"/>
              <a:gd name="adj2" fmla="val -24503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选择文章的各部分浏览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组合 5"/>
          <p:cNvGrpSpPr>
            <a:grpSpLocks/>
          </p:cNvGrpSpPr>
          <p:nvPr/>
        </p:nvGrpSpPr>
        <p:grpSpPr bwMode="auto">
          <a:xfrm>
            <a:off x="755650" y="1554163"/>
            <a:ext cx="6985000" cy="5113337"/>
            <a:chOff x="755576" y="1554146"/>
            <a:chExt cx="6984776" cy="5113261"/>
          </a:xfrm>
        </p:grpSpPr>
        <p:pic>
          <p:nvPicPr>
            <p:cNvPr id="54278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554146"/>
              <a:ext cx="6984776" cy="505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79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738" y="1916832"/>
              <a:ext cx="2016000" cy="475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圆角矩形标注 17"/>
          <p:cNvSpPr>
            <a:spLocks noChangeArrowheads="1"/>
          </p:cNvSpPr>
          <p:nvPr/>
        </p:nvSpPr>
        <p:spPr bwMode="auto">
          <a:xfrm>
            <a:off x="1547813" y="2349500"/>
            <a:ext cx="1225550" cy="646113"/>
          </a:xfrm>
          <a:prstGeom prst="wedgeRoundRectCallout">
            <a:avLst>
              <a:gd name="adj1" fmla="val 127204"/>
              <a:gd name="adj2" fmla="val 11222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下载</a:t>
            </a:r>
            <a:r>
              <a:rPr lang="en-US" altLang="zh-CN" sz="1600"/>
              <a:t>PDF</a:t>
            </a:r>
            <a:r>
              <a:rPr lang="zh-CN" altLang="en-US" sz="1600"/>
              <a:t>格式全文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105275"/>
            <a:ext cx="2857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6"/>
          <p:cNvSpPr>
            <a:spLocks noChangeArrowheads="1"/>
          </p:cNvSpPr>
          <p:nvPr/>
        </p:nvSpPr>
        <p:spPr bwMode="auto">
          <a:xfrm>
            <a:off x="6300788" y="4105275"/>
            <a:ext cx="2232025" cy="647700"/>
          </a:xfrm>
          <a:prstGeom prst="wedgeRoundRectCallout">
            <a:avLst>
              <a:gd name="adj1" fmla="val -92125"/>
              <a:gd name="adj2" fmla="val 4499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打开普通</a:t>
            </a:r>
            <a:r>
              <a:rPr lang="en-US" altLang="zh-CN" sz="1600"/>
              <a:t>PDF</a:t>
            </a:r>
            <a:r>
              <a:rPr lang="zh-CN" altLang="en-US" sz="1600"/>
              <a:t>或互动式</a:t>
            </a:r>
            <a:r>
              <a:rPr lang="en-US" altLang="zh-CN" sz="1600"/>
              <a:t>PDF</a:t>
            </a:r>
            <a:r>
              <a:rPr lang="zh-CN" altLang="en-US" sz="1600"/>
              <a:t>格式全文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8" r="1176"/>
          <a:stretch>
            <a:fillRect/>
          </a:stretch>
        </p:blipFill>
        <p:spPr bwMode="auto">
          <a:xfrm>
            <a:off x="71438" y="2276475"/>
            <a:ext cx="9037637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圆角矩形标注 17"/>
          <p:cNvSpPr>
            <a:spLocks noChangeArrowheads="1"/>
          </p:cNvSpPr>
          <p:nvPr/>
        </p:nvSpPr>
        <p:spPr bwMode="auto">
          <a:xfrm>
            <a:off x="7696200" y="1162050"/>
            <a:ext cx="1225550" cy="646113"/>
          </a:xfrm>
          <a:prstGeom prst="wedgeRoundRectCallout">
            <a:avLst>
              <a:gd name="adj1" fmla="val 38417"/>
              <a:gd name="adj2" fmla="val 12119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在文中检索</a:t>
            </a:r>
          </a:p>
        </p:txBody>
      </p:sp>
      <p:sp>
        <p:nvSpPr>
          <p:cNvPr id="12" name="圆角矩形标注 16"/>
          <p:cNvSpPr>
            <a:spLocks noChangeArrowheads="1"/>
          </p:cNvSpPr>
          <p:nvPr/>
        </p:nvSpPr>
        <p:spPr bwMode="auto">
          <a:xfrm>
            <a:off x="1143000" y="3276600"/>
            <a:ext cx="1944688" cy="647700"/>
          </a:xfrm>
          <a:prstGeom prst="wedgeRoundRectCallout">
            <a:avLst>
              <a:gd name="adj1" fmla="val -44611"/>
              <a:gd name="adj2" fmla="val -12325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直接拷贝引文信息到自己的论文中</a:t>
            </a:r>
          </a:p>
        </p:txBody>
      </p:sp>
      <p:sp>
        <p:nvSpPr>
          <p:cNvPr id="9" name="圆角矩形标注 17"/>
          <p:cNvSpPr>
            <a:spLocks noChangeArrowheads="1"/>
          </p:cNvSpPr>
          <p:nvPr/>
        </p:nvSpPr>
        <p:spPr bwMode="auto">
          <a:xfrm>
            <a:off x="3363913" y="1162050"/>
            <a:ext cx="1225550" cy="646113"/>
          </a:xfrm>
          <a:prstGeom prst="wedgeRoundRectCallout">
            <a:avLst>
              <a:gd name="adj1" fmla="val 25398"/>
              <a:gd name="adj2" fmla="val 109977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导入账号的收藏夹</a:t>
            </a:r>
          </a:p>
        </p:txBody>
      </p:sp>
      <p:sp>
        <p:nvSpPr>
          <p:cNvPr id="10" name="圆角矩形标注 17"/>
          <p:cNvSpPr>
            <a:spLocks noChangeArrowheads="1"/>
          </p:cNvSpPr>
          <p:nvPr/>
        </p:nvSpPr>
        <p:spPr bwMode="auto">
          <a:xfrm>
            <a:off x="287338" y="1162050"/>
            <a:ext cx="1439862" cy="646113"/>
          </a:xfrm>
          <a:prstGeom prst="wedgeRoundRectCallout">
            <a:avLst>
              <a:gd name="adj1" fmla="val 21764"/>
              <a:gd name="adj2" fmla="val 12119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 sz="1600"/>
              <a:t>标记和添加批注的工具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895600"/>
            <a:ext cx="26670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ea typeface="+mj-ea"/>
              </a:rPr>
              <a:t>使用技巧</a:t>
            </a:r>
            <a:endParaRPr lang="en-US" dirty="0">
              <a:ea typeface="+mj-e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3435069" cy="2286000"/>
          </a:xfrm>
          <a:effectLst>
            <a:softEdge rad="112500"/>
          </a:effec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9" r="9837" b="4344"/>
          <a:stretch>
            <a:fillRect/>
          </a:stretch>
        </p:blipFill>
        <p:spPr bwMode="auto">
          <a:xfrm>
            <a:off x="250825" y="1968500"/>
            <a:ext cx="8605838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23988" y="3286125"/>
            <a:ext cx="1131887" cy="2143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954088" y="5773738"/>
            <a:ext cx="2071687" cy="407987"/>
          </a:xfrm>
          <a:prstGeom prst="wedgeRoundRectCallout">
            <a:avLst>
              <a:gd name="adj1" fmla="val 18926"/>
              <a:gd name="adj2" fmla="val -61784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点击‘内容提醒’</a:t>
            </a:r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5715000" y="1074738"/>
            <a:ext cx="1500188" cy="715962"/>
          </a:xfrm>
          <a:prstGeom prst="wedgeRoundRectCallout">
            <a:avLst>
              <a:gd name="adj1" fmla="val -36847"/>
              <a:gd name="adj2" fmla="val 8589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在用户服务板块下操作</a:t>
            </a:r>
          </a:p>
        </p:txBody>
      </p:sp>
      <p:sp>
        <p:nvSpPr>
          <p:cNvPr id="59398" name="矩形 10"/>
          <p:cNvSpPr>
            <a:spLocks noChangeArrowheads="1"/>
          </p:cNvSpPr>
          <p:nvPr/>
        </p:nvSpPr>
        <p:spPr bwMode="auto">
          <a:xfrm>
            <a:off x="401638" y="1052513"/>
            <a:ext cx="3175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  <a:endParaRPr lang="en-US" altLang="zh-CN" sz="2400" b="1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A. </a:t>
            </a:r>
            <a:r>
              <a:rPr lang="zh-CN" altLang="en-US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设置邮件提醒</a:t>
            </a:r>
            <a:endParaRPr lang="zh-CN" altLang="en-US" sz="2000">
              <a:solidFill>
                <a:srgbClr val="0063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9"/>
          <a:stretch>
            <a:fillRect/>
          </a:stretch>
        </p:blipFill>
        <p:spPr bwMode="auto">
          <a:xfrm>
            <a:off x="26988" y="1370013"/>
            <a:ext cx="91440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827088" y="2565400"/>
            <a:ext cx="2071687" cy="407988"/>
          </a:xfrm>
          <a:prstGeom prst="wedgeRoundRectCallout">
            <a:avLst>
              <a:gd name="adj1" fmla="val 128657"/>
              <a:gd name="adj2" fmla="val -12068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选择邮件提醒频率</a:t>
            </a:r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6096000" y="2768600"/>
            <a:ext cx="2001838" cy="1328738"/>
          </a:xfrm>
          <a:prstGeom prst="wedgeRoundRectCallout">
            <a:avLst>
              <a:gd name="adj1" fmla="val -90912"/>
              <a:gd name="adj2" fmla="val -10392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选择提醒内容的类型：新发表的文章或某篇文章的被引用情况</a:t>
            </a:r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5916613" y="5087938"/>
            <a:ext cx="2362200" cy="407987"/>
          </a:xfrm>
          <a:prstGeom prst="wedgeRoundRectCallout">
            <a:avLst>
              <a:gd name="adj1" fmla="val -133630"/>
              <a:gd name="adj2" fmla="val -36521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zh-CN" altLang="en-US"/>
              <a:t>选择您关注的出版物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4537" r="15350" b="4163"/>
          <a:stretch>
            <a:fillRect/>
          </a:stretch>
        </p:blipFill>
        <p:spPr bwMode="auto">
          <a:xfrm>
            <a:off x="1011238" y="2082800"/>
            <a:ext cx="66706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6067425" y="4159250"/>
            <a:ext cx="1911350" cy="715963"/>
          </a:xfrm>
          <a:prstGeom prst="wedgeRoundRectCallout">
            <a:avLst>
              <a:gd name="adj1" fmla="val -172915"/>
              <a:gd name="adj2" fmla="val 94180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dirty="0">
                <a:latin typeface="+mn-lt"/>
              </a:rPr>
              <a:t>建议您按照会议召开日期排序</a:t>
            </a:r>
          </a:p>
        </p:txBody>
      </p:sp>
      <p:sp>
        <p:nvSpPr>
          <p:cNvPr id="61444" name="矩形 10"/>
          <p:cNvSpPr>
            <a:spLocks noChangeArrowheads="1"/>
          </p:cNvSpPr>
          <p:nvPr/>
        </p:nvSpPr>
        <p:spPr bwMode="auto">
          <a:xfrm>
            <a:off x="990600" y="1066800"/>
            <a:ext cx="60325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  <a:endParaRPr lang="en-US" altLang="zh-CN" sz="2400" b="1">
              <a:solidFill>
                <a:srgbClr val="0063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B.</a:t>
            </a:r>
            <a:r>
              <a:rPr lang="zh-CN" altLang="en-US" sz="2000" b="1">
                <a:solidFill>
                  <a:srgbClr val="0063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会议录的浏览技巧</a:t>
            </a:r>
            <a:endParaRPr lang="zh-CN" altLang="en-US" sz="2000">
              <a:solidFill>
                <a:srgbClr val="006386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3781425"/>
            <a:ext cx="9350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"/>
          <a:stretch>
            <a:fillRect/>
          </a:stretch>
        </p:blipFill>
        <p:spPr bwMode="auto">
          <a:xfrm>
            <a:off x="585788" y="1633538"/>
            <a:ext cx="817245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585788" y="6021388"/>
            <a:ext cx="1909762" cy="714375"/>
          </a:xfrm>
          <a:prstGeom prst="wedgeRoundRectCallout">
            <a:avLst>
              <a:gd name="adj1" fmla="val 42772"/>
              <a:gd name="adj2" fmla="val -17425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dirty="0">
                <a:latin typeface="+mn-lt"/>
              </a:rPr>
              <a:t>按</a:t>
            </a:r>
            <a:r>
              <a:rPr lang="en-US" altLang="zh-CN" dirty="0">
                <a:latin typeface="+mn-lt"/>
              </a:rPr>
              <a:t>TOPIC</a:t>
            </a:r>
            <a:r>
              <a:rPr lang="zh-CN" altLang="en-US" dirty="0">
                <a:latin typeface="+mn-lt"/>
              </a:rPr>
              <a:t>筛选会议录</a:t>
            </a:r>
          </a:p>
        </p:txBody>
      </p:sp>
      <p:sp>
        <p:nvSpPr>
          <p:cNvPr id="62468" name="矩形 10"/>
          <p:cNvSpPr>
            <a:spLocks noChangeArrowheads="1"/>
          </p:cNvSpPr>
          <p:nvPr/>
        </p:nvSpPr>
        <p:spPr bwMode="auto">
          <a:xfrm>
            <a:off x="611188" y="714375"/>
            <a:ext cx="60325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  <a:endParaRPr lang="en-US" altLang="zh-CN" sz="2400" b="1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B.</a:t>
            </a:r>
            <a:r>
              <a:rPr lang="zh-CN" altLang="en-US" sz="20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会议录的浏览技巧</a:t>
            </a:r>
            <a:endParaRPr lang="zh-CN" altLang="en-US" sz="2000">
              <a:solidFill>
                <a:srgbClr val="224A90"/>
              </a:solidFill>
            </a:endParaRPr>
          </a:p>
        </p:txBody>
      </p:sp>
      <p:sp>
        <p:nvSpPr>
          <p:cNvPr id="7" name="圆角矩形标注 8"/>
          <p:cNvSpPr>
            <a:spLocks noChangeArrowheads="1"/>
          </p:cNvSpPr>
          <p:nvPr/>
        </p:nvSpPr>
        <p:spPr bwMode="auto">
          <a:xfrm>
            <a:off x="3851275" y="6026150"/>
            <a:ext cx="4033838" cy="715963"/>
          </a:xfrm>
          <a:prstGeom prst="wedgeRoundRectCallout">
            <a:avLst>
              <a:gd name="adj1" fmla="val -58113"/>
              <a:gd name="adj2" fmla="val -17391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dirty="0">
                <a:latin typeface="+mn-lt"/>
              </a:rPr>
              <a:t>同一次会议的会议录按议程主题编成若干卷，可在红色标记下看见总目录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3162" r="9837" b="61726"/>
          <a:stretch>
            <a:fillRect/>
          </a:stretch>
        </p:blipFill>
        <p:spPr bwMode="auto">
          <a:xfrm>
            <a:off x="-50800" y="2895600"/>
            <a:ext cx="9194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6237288" y="1885950"/>
            <a:ext cx="2444750" cy="919163"/>
          </a:xfrm>
          <a:prstGeom prst="wedgeRoundRectCallout">
            <a:avLst>
              <a:gd name="adj1" fmla="val -57102"/>
              <a:gd name="adj2" fmla="val 16942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en-US" sz="1600" dirty="0">
                <a:latin typeface="+mn-lt"/>
              </a:rPr>
              <a:t>在快速检索栏中输入文体标记词，例如</a:t>
            </a:r>
            <a:r>
              <a:rPr lang="en-US" altLang="zh-CN" sz="1600" dirty="0">
                <a:latin typeface="+mn-lt"/>
              </a:rPr>
              <a:t>survey</a:t>
            </a:r>
            <a:r>
              <a:rPr lang="zh-CN" altLang="en-US" sz="1600" dirty="0">
                <a:latin typeface="+mn-lt"/>
              </a:rPr>
              <a:t>、</a:t>
            </a:r>
            <a:r>
              <a:rPr lang="en-US" altLang="zh-CN" sz="1600" dirty="0">
                <a:latin typeface="+mn-lt"/>
              </a:rPr>
              <a:t>review</a:t>
            </a:r>
            <a:r>
              <a:rPr lang="zh-CN" altLang="en-US" sz="1600" dirty="0">
                <a:latin typeface="+mn-lt"/>
              </a:rPr>
              <a:t>、</a:t>
            </a:r>
            <a:r>
              <a:rPr lang="en-US" altLang="zh-CN" sz="1600" dirty="0">
                <a:latin typeface="+mn-lt"/>
              </a:rPr>
              <a:t>report</a:t>
            </a:r>
            <a:r>
              <a:rPr lang="zh-CN" altLang="en-US" sz="1600" dirty="0">
                <a:latin typeface="+mn-lt"/>
              </a:rPr>
              <a:t>或</a:t>
            </a:r>
            <a:r>
              <a:rPr lang="en-US" altLang="zh-CN" sz="1600" dirty="0">
                <a:latin typeface="+mn-lt"/>
              </a:rPr>
              <a:t>study</a:t>
            </a:r>
            <a:r>
              <a:rPr lang="zh-CN" altLang="en-US" sz="1600" dirty="0">
                <a:latin typeface="+mn-lt"/>
              </a:rPr>
              <a:t>。</a:t>
            </a:r>
          </a:p>
        </p:txBody>
      </p:sp>
      <p:sp>
        <p:nvSpPr>
          <p:cNvPr id="63492" name="矩形 6"/>
          <p:cNvSpPr>
            <a:spLocks noChangeArrowheads="1"/>
          </p:cNvSpPr>
          <p:nvPr/>
        </p:nvSpPr>
        <p:spPr bwMode="auto">
          <a:xfrm>
            <a:off x="611188" y="1754188"/>
            <a:ext cx="60325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  <a:endParaRPr lang="en-US" altLang="zh-CN" sz="2400" b="1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C.</a:t>
            </a:r>
            <a:r>
              <a:rPr lang="zh-CN" altLang="en-US" sz="20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如何缩小检索范围？</a:t>
            </a:r>
            <a:endParaRPr lang="zh-CN" altLang="en-US" sz="2000">
              <a:solidFill>
                <a:srgbClr val="224A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1800"/>
            <a:ext cx="838835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777875" y="1098550"/>
            <a:ext cx="2949575" cy="374650"/>
          </a:xfrm>
          <a:prstGeom prst="wedgeRoundRectCallout">
            <a:avLst>
              <a:gd name="adj1" fmla="val -47100"/>
              <a:gd name="adj2" fmla="val 402215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latin typeface="+mn-lt"/>
              </a:rPr>
              <a:t>在一次检索结果中筛选体裁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395288" y="2708275"/>
            <a:ext cx="720725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25638"/>
            <a:ext cx="48101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: 圆角 8"/>
          <p:cNvSpPr/>
          <p:nvPr/>
        </p:nvSpPr>
        <p:spPr>
          <a:xfrm>
            <a:off x="2555875" y="1619250"/>
            <a:ext cx="720725" cy="2968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圆角矩形标注 4"/>
          <p:cNvSpPr>
            <a:spLocks noChangeArrowheads="1"/>
          </p:cNvSpPr>
          <p:nvPr/>
        </p:nvSpPr>
        <p:spPr bwMode="auto">
          <a:xfrm>
            <a:off x="4343400" y="1098550"/>
            <a:ext cx="3960813" cy="374650"/>
          </a:xfrm>
          <a:prstGeom prst="wedgeRoundRectCallout">
            <a:avLst>
              <a:gd name="adj1" fmla="val -43763"/>
              <a:gd name="adj2" fmla="val 19500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latin typeface="+mn-lt"/>
              </a:rPr>
              <a:t>点击</a:t>
            </a:r>
            <a:r>
              <a:rPr lang="en-US" altLang="zh-CN" sz="1600" dirty="0">
                <a:latin typeface="+mn-lt"/>
              </a:rPr>
              <a:t>Refine</a:t>
            </a:r>
            <a:r>
              <a:rPr lang="zh-CN" altLang="en-US" sz="1600" dirty="0">
                <a:latin typeface="+mn-lt"/>
              </a:rPr>
              <a:t>，可找到用过的检索式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2859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本框 4"/>
          <p:cNvSpPr txBox="1">
            <a:spLocks noChangeArrowheads="1"/>
          </p:cNvSpPr>
          <p:nvPr/>
        </p:nvSpPr>
        <p:spPr bwMode="auto">
          <a:xfrm>
            <a:off x="2362200" y="3657600"/>
            <a:ext cx="5791200" cy="86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lnSpc>
                <a:spcPct val="160000"/>
              </a:lnSpc>
              <a:buClr>
                <a:srgbClr val="224A90"/>
              </a:buClr>
              <a:buSzPct val="75000"/>
              <a:defRPr/>
            </a:pPr>
            <a:r>
              <a:rPr lang="en-US" altLang="zh-CN" sz="3600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</a:t>
            </a:r>
            <a:r>
              <a:rPr lang="zh-CN" altLang="en-US" sz="3600" dirty="0">
                <a:solidFill>
                  <a:srgbClr val="3760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数据库资源介绍</a:t>
            </a:r>
            <a:endParaRPr lang="en-US" altLang="zh-CN" sz="3600" dirty="0">
              <a:solidFill>
                <a:srgbClr val="3760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779463" y="2667000"/>
            <a:ext cx="77152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Research Article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研究论文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Primary Opinion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原始观点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Case Report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案例报告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Brief Report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快报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Book Review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书评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Discussion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会议或讨论的结果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Chapter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会议录和电子书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Prelim	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序言或目录的检索结果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Editorial		</a:t>
            </a:r>
            <a:r>
              <a:rPr lang="zh-CN" altLang="en-US" sz="20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编者的话</a:t>
            </a:r>
            <a:r>
              <a:rPr lang="zh-CN" altLang="en-US" sz="16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（</a:t>
            </a:r>
            <a:r>
              <a:rPr lang="zh-CN" altLang="en-US" sz="14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介绍某期刊</a:t>
            </a:r>
            <a:r>
              <a:rPr lang="zh-CN" altLang="en-US" sz="1400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新一年发展方向和新编委成员）</a:t>
            </a: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1" hangingPunct="1">
              <a:defRPr/>
            </a:pPr>
            <a:endParaRPr lang="en-US" altLang="zh-CN" sz="2000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1600200"/>
            <a:ext cx="7670086" cy="504825"/>
          </a:xfrm>
          <a:prstGeom prst="rect">
            <a:avLst/>
          </a:prstGeom>
          <a:solidFill>
            <a:srgbClr val="0063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j-cs"/>
              </a:rPr>
              <a:t>ASCE</a:t>
            </a:r>
            <a:r>
              <a:rPr lang="zh-CN" altLang="en-US" sz="2000" b="1" dirty="0">
                <a:solidFill>
                  <a:schemeClr val="bg1"/>
                </a:solidFill>
                <a:cs typeface="+mj-cs"/>
              </a:rPr>
              <a:t>的常见期刊文章体裁有哪些？</a:t>
            </a:r>
            <a:endParaRPr lang="en-US" altLang="zh-CN" sz="2000" b="1" dirty="0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4537" r="5055" b="7149"/>
          <a:stretch>
            <a:fillRect/>
          </a:stretch>
        </p:blipFill>
        <p:spPr bwMode="auto">
          <a:xfrm>
            <a:off x="309563" y="1557338"/>
            <a:ext cx="85836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6227763" y="1225550"/>
            <a:ext cx="2444750" cy="919163"/>
          </a:xfrm>
          <a:prstGeom prst="wedgeRoundRectCallout">
            <a:avLst>
              <a:gd name="adj1" fmla="val -207685"/>
              <a:gd name="adj2" fmla="val 3127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latin typeface="+mn-lt"/>
              </a:rPr>
              <a:t>选择深色区间的发文年份，有利于找到受关注度高的成熟研究成果</a:t>
            </a:r>
          </a:p>
        </p:txBody>
      </p:sp>
      <p:sp>
        <p:nvSpPr>
          <p:cNvPr id="6" name="圆角矩形标注 4"/>
          <p:cNvSpPr>
            <a:spLocks noChangeArrowheads="1"/>
          </p:cNvSpPr>
          <p:nvPr/>
        </p:nvSpPr>
        <p:spPr bwMode="auto">
          <a:xfrm>
            <a:off x="6227763" y="3276600"/>
            <a:ext cx="2444750" cy="647700"/>
          </a:xfrm>
          <a:prstGeom prst="wedgeRoundRectCallout">
            <a:avLst>
              <a:gd name="adj1" fmla="val -216878"/>
              <a:gd name="adj2" fmla="val 9253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latin typeface="+mn-lt"/>
              </a:rPr>
              <a:t>选择与您所在单位有合作项目的国家或地区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2484438" y="5373688"/>
            <a:ext cx="719137" cy="2968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圆角矩形标注 4"/>
          <p:cNvSpPr>
            <a:spLocks noChangeArrowheads="1"/>
          </p:cNvSpPr>
          <p:nvPr/>
        </p:nvSpPr>
        <p:spPr bwMode="auto">
          <a:xfrm>
            <a:off x="6237288" y="5299075"/>
            <a:ext cx="2444750" cy="919163"/>
          </a:xfrm>
          <a:prstGeom prst="wedgeRoundRectCallout">
            <a:avLst>
              <a:gd name="adj1" fmla="val -168956"/>
              <a:gd name="adj2" fmla="val -3554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latin typeface="+mn-lt"/>
              </a:rPr>
              <a:t>凡带有“全文访问” 标识的检索结果，都是您所在单位已订购的内容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6"/>
          <a:stretch>
            <a:fillRect/>
          </a:stretch>
        </p:blipFill>
        <p:spPr bwMode="auto">
          <a:xfrm>
            <a:off x="641350" y="2112963"/>
            <a:ext cx="5848350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圆角矩形标注 10"/>
          <p:cNvSpPr>
            <a:spLocks noChangeArrowheads="1"/>
          </p:cNvSpPr>
          <p:nvPr/>
        </p:nvSpPr>
        <p:spPr bwMode="auto">
          <a:xfrm>
            <a:off x="6605588" y="3316288"/>
            <a:ext cx="2357437" cy="1544637"/>
          </a:xfrm>
          <a:prstGeom prst="wedgeRoundRectCallout">
            <a:avLst>
              <a:gd name="adj1" fmla="val -96199"/>
              <a:gd name="adj2" fmla="val -6239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zh-CN" altLang="en-US" sz="1600"/>
              <a:t>在</a:t>
            </a:r>
            <a:r>
              <a:rPr lang="en-US" altLang="zh-CN" sz="1600"/>
              <a:t>Anywhere</a:t>
            </a:r>
            <a:r>
              <a:rPr lang="zh-CN" altLang="en-US" sz="1600"/>
              <a:t>选项下检索作者单位名称中比较有特色的词或词组</a:t>
            </a:r>
            <a:endParaRPr lang="en-US" altLang="zh-CN" sz="1600"/>
          </a:p>
          <a:p>
            <a:pPr>
              <a:spcBef>
                <a:spcPct val="30000"/>
              </a:spcBef>
            </a:pPr>
            <a:r>
              <a:rPr lang="en-US" altLang="zh-CN" sz="1600"/>
              <a:t>z.B</a:t>
            </a:r>
            <a:r>
              <a:rPr lang="zh-CN" altLang="en-US" sz="1600"/>
              <a:t>：</a:t>
            </a:r>
            <a:r>
              <a:rPr lang="en-US" altLang="zh-CN" sz="1600"/>
              <a:t>Xidian=</a:t>
            </a:r>
            <a:r>
              <a:rPr lang="zh-CN" altLang="en-US" sz="1600"/>
              <a:t>西安电子科技大学</a:t>
            </a:r>
            <a:endParaRPr lang="en-US" altLang="zh-CN" sz="1600"/>
          </a:p>
        </p:txBody>
      </p:sp>
      <p:sp>
        <p:nvSpPr>
          <p:cNvPr id="71685" name="矩形 14"/>
          <p:cNvSpPr>
            <a:spLocks noChangeArrowheads="1"/>
          </p:cNvSpPr>
          <p:nvPr/>
        </p:nvSpPr>
        <p:spPr bwMode="auto">
          <a:xfrm>
            <a:off x="609600" y="1066800"/>
            <a:ext cx="60325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使用技巧</a:t>
            </a:r>
            <a:endParaRPr lang="en-US" altLang="zh-CN" sz="2400" b="1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CN" sz="20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C.</a:t>
            </a:r>
            <a:r>
              <a:rPr lang="zh-CN" altLang="en-US" sz="20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如何检索作者单位？</a:t>
            </a:r>
            <a:endParaRPr lang="zh-CN" altLang="en-US" sz="2000">
              <a:solidFill>
                <a:srgbClr val="224A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65175"/>
            <a:ext cx="600075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圆角矩形标注 10"/>
          <p:cNvSpPr>
            <a:spLocks noChangeArrowheads="1"/>
          </p:cNvSpPr>
          <p:nvPr/>
        </p:nvSpPr>
        <p:spPr bwMode="auto">
          <a:xfrm>
            <a:off x="6607175" y="2239963"/>
            <a:ext cx="2357438" cy="1001712"/>
          </a:xfrm>
          <a:prstGeom prst="wedgeRoundRectCallout">
            <a:avLst>
              <a:gd name="adj1" fmla="val -88653"/>
              <a:gd name="adj2" fmla="val -9284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zh-CN" altLang="en-US" sz="1600"/>
              <a:t>或检索学校的邮政编码</a:t>
            </a:r>
            <a:endParaRPr lang="en-US" altLang="zh-CN" sz="1600"/>
          </a:p>
          <a:p>
            <a:pPr>
              <a:spcBef>
                <a:spcPct val="30000"/>
              </a:spcBef>
            </a:pPr>
            <a:r>
              <a:rPr lang="en-US" altLang="zh-CN" sz="1600"/>
              <a:t>z.B</a:t>
            </a:r>
            <a:r>
              <a:rPr lang="zh-CN" altLang="en-US" sz="1600"/>
              <a:t>：</a:t>
            </a:r>
            <a:r>
              <a:rPr lang="en-US" altLang="zh-CN" sz="1600"/>
              <a:t>211167=</a:t>
            </a:r>
            <a:r>
              <a:rPr lang="zh-CN" altLang="en-US" sz="1600"/>
              <a:t>南京工程学院</a:t>
            </a:r>
            <a:endParaRPr lang="en-US" altLang="zh-CN" sz="16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56125"/>
            <a:ext cx="85693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3"/>
          <a:stretch>
            <a:fillRect/>
          </a:stretch>
        </p:blipFill>
        <p:spPr bwMode="auto">
          <a:xfrm>
            <a:off x="590550" y="765175"/>
            <a:ext cx="58531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圆角矩形标注 10"/>
          <p:cNvSpPr>
            <a:spLocks noChangeArrowheads="1"/>
          </p:cNvSpPr>
          <p:nvPr/>
        </p:nvSpPr>
        <p:spPr bwMode="auto">
          <a:xfrm>
            <a:off x="6084888" y="2090738"/>
            <a:ext cx="2879725" cy="1628775"/>
          </a:xfrm>
          <a:prstGeom prst="wedgeRoundRectCallout">
            <a:avLst>
              <a:gd name="adj1" fmla="val -89222"/>
              <a:gd name="adj2" fmla="val -5036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0000"/>
              </a:spcBef>
            </a:pPr>
            <a:r>
              <a:rPr lang="zh-CN" altLang="en-US" sz="1600"/>
              <a:t>另外，检索相关行业学协会的名称，可以找到研究人员对行业标准的解读和运用。</a:t>
            </a:r>
            <a:endParaRPr lang="en-US" altLang="zh-CN" sz="1600"/>
          </a:p>
          <a:p>
            <a:pPr>
              <a:spcBef>
                <a:spcPct val="30000"/>
              </a:spcBef>
            </a:pPr>
            <a:r>
              <a:rPr lang="en-US" altLang="zh-CN" sz="1600"/>
              <a:t>z.B.</a:t>
            </a:r>
            <a:r>
              <a:rPr lang="zh-CN" altLang="en-US" sz="1600"/>
              <a:t>：</a:t>
            </a:r>
            <a:r>
              <a:rPr lang="en-US" altLang="zh-CN" sz="1600"/>
              <a:t>AIA=</a:t>
            </a:r>
            <a:r>
              <a:rPr lang="zh-CN" altLang="en-US" sz="1600"/>
              <a:t>美国建筑师协会</a:t>
            </a:r>
            <a:endParaRPr lang="en-US" altLang="zh-CN" sz="1600"/>
          </a:p>
          <a:p>
            <a:pPr>
              <a:spcBef>
                <a:spcPct val="30000"/>
              </a:spcBef>
            </a:pPr>
            <a:r>
              <a:rPr lang="en-US" altLang="zh-CN" sz="1600"/>
              <a:t>        AWWA=</a:t>
            </a:r>
            <a:r>
              <a:rPr lang="zh-CN" altLang="en-US" sz="1600"/>
              <a:t>美国用水协会</a:t>
            </a:r>
            <a:endParaRPr lang="en-US" altLang="zh-CN" sz="1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7"/>
          <a:stretch>
            <a:fillRect/>
          </a:stretch>
        </p:blipFill>
        <p:spPr bwMode="auto">
          <a:xfrm>
            <a:off x="611188" y="4581525"/>
            <a:ext cx="83883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895600"/>
            <a:ext cx="26670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ea typeface="+mj-ea"/>
              </a:rPr>
              <a:t>远程访问功能</a:t>
            </a:r>
            <a:endParaRPr lang="en-US" dirty="0">
              <a:ea typeface="+mj-e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3435069" cy="2286000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9923691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735F98F-946F-40AB-8116-76B16CCB2FEF}"/>
              </a:ext>
            </a:extLst>
          </p:cNvPr>
          <p:cNvSpPr txBox="1"/>
          <p:nvPr/>
        </p:nvSpPr>
        <p:spPr>
          <a:xfrm>
            <a:off x="228600" y="1828800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订购了 </a:t>
            </a:r>
            <a:r>
              <a:rPr lang="en-US" altLang="zh-CN" dirty="0"/>
              <a:t>ASCE </a:t>
            </a:r>
            <a:r>
              <a:rPr lang="zh-CN" altLang="en-US" dirty="0"/>
              <a:t>数据库的机构，其授权用户可以申请远程访问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D54BFE8-3DE5-40B3-BE42-B6F1E8E7B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824" y="2362200"/>
            <a:ext cx="2034776" cy="38016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3A28EC1-B4AE-4ECF-B750-93F0A7EDE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350" y="2336405"/>
            <a:ext cx="2089650" cy="38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77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19400" y="2590800"/>
            <a:ext cx="3276600" cy="15240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spc="600" dirty="0">
                <a:solidFill>
                  <a:srgbClr val="006386"/>
                </a:solidFill>
              </a:rPr>
              <a:t>谢  谢！</a:t>
            </a:r>
            <a:endParaRPr lang="en-US" altLang="zh-CN" sz="4400" b="1" spc="600" dirty="0">
              <a:solidFill>
                <a:srgbClr val="006386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b="1" spc="600" dirty="0">
                <a:solidFill>
                  <a:srgbClr val="006386"/>
                </a:solidFill>
              </a:rPr>
              <a:t> Q &amp; A</a:t>
            </a:r>
            <a:endParaRPr lang="zh-CN" altLang="en-US" sz="4400" b="1" spc="600" dirty="0">
              <a:solidFill>
                <a:srgbClr val="00638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479425" y="1524000"/>
            <a:ext cx="8229600" cy="890588"/>
          </a:xfrm>
        </p:spPr>
        <p:txBody>
          <a:bodyPr/>
          <a:lstStyle/>
          <a:p>
            <a:pPr eaLnBrk="1" hangingPunct="1"/>
            <a:r>
              <a:rPr lang="en-US" altLang="zh-CN"/>
              <a:t>ASCE</a:t>
            </a:r>
            <a:r>
              <a:rPr lang="zh-CN" altLang="en-US"/>
              <a:t>学会</a:t>
            </a:r>
            <a:r>
              <a:rPr lang="en-US" altLang="zh-CN"/>
              <a:t>——</a:t>
            </a:r>
            <a:r>
              <a:rPr lang="zh-CN" altLang="en-US"/>
              <a:t>全球土木工程领域领导者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8950" y="2414588"/>
            <a:ext cx="8350250" cy="360521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</a:pPr>
            <a:r>
              <a:rPr lang="zh-CN" altLang="en-US" dirty="0">
                <a:solidFill>
                  <a:schemeClr val="tx1"/>
                </a:solidFill>
              </a:rPr>
              <a:t>成立于</a:t>
            </a:r>
            <a:r>
              <a:rPr lang="en-US" altLang="zh-CN" dirty="0">
                <a:solidFill>
                  <a:schemeClr val="tx1"/>
                </a:solidFill>
              </a:rPr>
              <a:t>1852</a:t>
            </a:r>
            <a:r>
              <a:rPr lang="zh-CN" altLang="en-US" dirty="0">
                <a:solidFill>
                  <a:schemeClr val="tx1"/>
                </a:solidFill>
              </a:rPr>
              <a:t>年，是美国历史最悠久的工程学会。</a:t>
            </a:r>
            <a:r>
              <a:rPr lang="en-US" altLang="zh-CN" dirty="0">
                <a:solidFill>
                  <a:schemeClr val="tx1"/>
                </a:solidFill>
              </a:rPr>
              <a:t>1880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1869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1974</a:t>
            </a:r>
            <a:endParaRPr lang="zh-CN" altLang="en-US" dirty="0">
              <a:solidFill>
                <a:schemeClr val="tx1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zh-CN" altLang="en-US" dirty="0">
                <a:solidFill>
                  <a:schemeClr val="tx1"/>
                </a:solidFill>
              </a:rPr>
              <a:t>在</a:t>
            </a:r>
            <a:r>
              <a:rPr lang="en-US" altLang="zh-CN" dirty="0">
                <a:solidFill>
                  <a:schemeClr val="tx1"/>
                </a:solidFill>
              </a:rPr>
              <a:t>177</a:t>
            </a:r>
            <a:r>
              <a:rPr lang="zh-CN" altLang="en-US" dirty="0">
                <a:solidFill>
                  <a:schemeClr val="tx1"/>
                </a:solidFill>
              </a:rPr>
              <a:t>个国家拥有超过</a:t>
            </a:r>
            <a:r>
              <a:rPr lang="en-US" altLang="zh-CN" dirty="0">
                <a:solidFill>
                  <a:schemeClr val="tx1"/>
                </a:solidFill>
              </a:rPr>
              <a:t>15</a:t>
            </a:r>
            <a:r>
              <a:rPr lang="zh-CN" altLang="en-US" dirty="0">
                <a:solidFill>
                  <a:schemeClr val="tx1"/>
                </a:solidFill>
              </a:rPr>
              <a:t>万名会员。</a:t>
            </a:r>
            <a:endParaRPr lang="en-US" altLang="zh-CN" dirty="0">
              <a:solidFill>
                <a:schemeClr val="tx1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zh-CN" altLang="en-US" dirty="0">
                <a:solidFill>
                  <a:schemeClr val="tx1"/>
                </a:solidFill>
              </a:rPr>
              <a:t>在规划、设计、建造、建筑环境以及保护和恢复自然环境等领域处于行业前沿。</a:t>
            </a:r>
            <a:endParaRPr lang="en-US" altLang="zh-CN" dirty="0">
              <a:solidFill>
                <a:schemeClr val="tx1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zh-CN" altLang="en-US" dirty="0">
                <a:solidFill>
                  <a:schemeClr val="tx1"/>
                </a:solidFill>
              </a:rPr>
              <a:t>技术和专业会议及继续教育提供商，世界上最大的土木工程内容出版商，以及保护公众的规范和标准的权威来源。</a:t>
            </a:r>
            <a:endParaRPr lang="en-US" altLang="zh-CN" dirty="0">
              <a:solidFill>
                <a:schemeClr val="tx1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zh-CN" altLang="en-US" dirty="0">
                <a:solidFill>
                  <a:schemeClr val="tx1"/>
                </a:solidFill>
              </a:rPr>
              <a:t>通过</a:t>
            </a:r>
            <a:r>
              <a:rPr lang="en-US" altLang="zh-CN" dirty="0">
                <a:solidFill>
                  <a:schemeClr val="tx1"/>
                </a:solidFill>
              </a:rPr>
              <a:t>9</a:t>
            </a:r>
            <a:r>
              <a:rPr lang="zh-CN" altLang="en-US" dirty="0">
                <a:solidFill>
                  <a:schemeClr val="tx1"/>
                </a:solidFill>
              </a:rPr>
              <a:t>个研究所发展土木工程技术专业，并在许多专业和公共重点项目中处于领先地位。</a:t>
            </a:r>
            <a:endParaRPr lang="en-US" altLang="zh-CN" dirty="0">
              <a:solidFill>
                <a:schemeClr val="tx1"/>
              </a:solidFill>
            </a:endParaRPr>
          </a:p>
          <a:p>
            <a:pPr eaLnBrk="1" hangingPunct="1">
              <a:spcAft>
                <a:spcPts val="1200"/>
              </a:spcAft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479425" y="1524000"/>
            <a:ext cx="8229600" cy="890588"/>
          </a:xfrm>
        </p:spPr>
        <p:txBody>
          <a:bodyPr/>
          <a:lstStyle/>
          <a:p>
            <a:pPr eaLnBrk="1" hangingPunct="1"/>
            <a:r>
              <a:rPr lang="en-US" altLang="zh-CN" dirty="0"/>
              <a:t>ASCE</a:t>
            </a:r>
            <a:r>
              <a:rPr lang="zh-CN" altLang="en-US" dirty="0"/>
              <a:t>学会下属技术部门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8950" y="2255838"/>
            <a:ext cx="8229600" cy="40687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800" dirty="0">
                <a:solidFill>
                  <a:prstClr val="black"/>
                </a:solidFill>
              </a:rPr>
              <a:t>该协会的专业机构和技术团体汇集了来自世界各地的志愿者，以提高该行业的技术、商业和专业知识。并通过会议、研讨班、同行评议的期刊、书籍、实践手册、研讨会、网络研讨会和共识标准来分享知识、经验和最佳实践。</a:t>
            </a:r>
            <a:endParaRPr lang="en-US" altLang="zh-CN" sz="1800" dirty="0">
              <a:solidFill>
                <a:prstClr val="black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zh-CN" sz="1400" b="1" dirty="0">
              <a:solidFill>
                <a:prstClr val="black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>
                <a:solidFill>
                  <a:schemeClr val="tx1"/>
                </a:solidFill>
              </a:rPr>
              <a:t>ARCHITECTURAL ENGINEERING institute(AEI)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>
                <a:solidFill>
                  <a:schemeClr val="tx1"/>
                </a:solidFill>
              </a:rPr>
              <a:t>CONSTRUCTION institute</a:t>
            </a:r>
            <a:r>
              <a:rPr lang="zh-CN" altLang="en-US" sz="1400" cap="all" dirty="0">
                <a:solidFill>
                  <a:schemeClr val="tx1"/>
                </a:solidFill>
              </a:rPr>
              <a:t>（</a:t>
            </a:r>
            <a:r>
              <a:rPr lang="en-US" altLang="zh-CN" sz="1400" cap="all" dirty="0">
                <a:solidFill>
                  <a:schemeClr val="tx1"/>
                </a:solidFill>
              </a:rPr>
              <a:t>CI)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>
                <a:solidFill>
                  <a:schemeClr val="tx1"/>
                </a:solidFill>
              </a:rPr>
              <a:t>ENVIRONMENTAL AND WATER RESOURCES ENGINEERING institute(EWRI)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>
                <a:solidFill>
                  <a:schemeClr val="tx1"/>
                </a:solidFill>
              </a:rPr>
              <a:t>Structural Engineering institute(SEI)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>
                <a:solidFill>
                  <a:schemeClr val="tx1"/>
                </a:solidFill>
              </a:rPr>
              <a:t>UTILITY ENGINEERING AND SURVEYING institute</a:t>
            </a:r>
            <a:r>
              <a:rPr lang="zh-CN" altLang="en-US" sz="1400" cap="all" dirty="0">
                <a:solidFill>
                  <a:schemeClr val="tx1"/>
                </a:solidFill>
              </a:rPr>
              <a:t>（</a:t>
            </a:r>
            <a:r>
              <a:rPr lang="en-US" altLang="zh-CN" sz="1400" cap="all" dirty="0">
                <a:solidFill>
                  <a:schemeClr val="tx1"/>
                </a:solidFill>
              </a:rPr>
              <a:t>UESI)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>
                <a:solidFill>
                  <a:schemeClr val="tx1"/>
                </a:solidFill>
              </a:rPr>
              <a:t>COASTS, OCEANS, PORTS, AND RIVERS INSTITUTE((COPRI)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>
                <a:solidFill>
                  <a:schemeClr val="tx1"/>
                </a:solidFill>
              </a:rPr>
              <a:t>ENGINEERING MECHANICS(EMI)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>
                <a:solidFill>
                  <a:schemeClr val="tx1"/>
                </a:solidFill>
              </a:rPr>
              <a:t>GEOTECHNICAL ENGINEERING institute(G-I)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1400" cap="all" dirty="0">
                <a:solidFill>
                  <a:schemeClr val="tx1"/>
                </a:solidFill>
              </a:rPr>
              <a:t>Transportation and Development Institute (T&amp;DI)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zh-CN" sz="1400" cap="all" dirty="0">
              <a:solidFill>
                <a:srgbClr val="333333"/>
              </a:solidFill>
              <a:latin typeface="futura-pt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zh-CN" sz="1400" b="1" cap="all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zh-CN" sz="1800" cap="all" dirty="0">
              <a:solidFill>
                <a:srgbClr val="333333"/>
              </a:solidFill>
              <a:latin typeface="futura-pt"/>
            </a:endParaRPr>
          </a:p>
          <a:p>
            <a:pPr marL="0" indent="0" eaLnBrk="1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zh-CN" sz="1800" cap="all" dirty="0">
              <a:solidFill>
                <a:srgbClr val="333333"/>
              </a:solidFill>
              <a:latin typeface="futura-pt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zh-CN" sz="1800" dirty="0">
              <a:solidFill>
                <a:prstClr val="black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zh-CN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479425" y="1524000"/>
            <a:ext cx="8229600" cy="890588"/>
          </a:xfrm>
        </p:spPr>
        <p:txBody>
          <a:bodyPr/>
          <a:lstStyle/>
          <a:p>
            <a:pPr eaLnBrk="1" hangingPunct="1"/>
            <a:r>
              <a:rPr lang="en-US" altLang="zh-CN"/>
              <a:t>ASCE</a:t>
            </a:r>
            <a:r>
              <a:rPr lang="zh-CN" altLang="en-US"/>
              <a:t>学会</a:t>
            </a:r>
            <a:r>
              <a:rPr lang="en-US" altLang="zh-CN"/>
              <a:t>——</a:t>
            </a:r>
            <a:r>
              <a:rPr lang="zh-CN" altLang="en-US"/>
              <a:t>出版物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79425" y="2514600"/>
            <a:ext cx="7823200" cy="3371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学术期刊</a:t>
            </a:r>
          </a:p>
          <a:p>
            <a:pPr indent="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会议录</a:t>
            </a:r>
          </a:p>
          <a:p>
            <a:pPr indent="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学会杂志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电子图书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--online version not subscribed through iGroup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340" name="组合 8"/>
          <p:cNvGrpSpPr>
            <a:grpSpLocks/>
          </p:cNvGrpSpPr>
          <p:nvPr/>
        </p:nvGrpSpPr>
        <p:grpSpPr bwMode="auto">
          <a:xfrm>
            <a:off x="2771775" y="2667000"/>
            <a:ext cx="5905500" cy="1135063"/>
            <a:chOff x="2843808" y="2941639"/>
            <a:chExt cx="5904656" cy="1135435"/>
          </a:xfrm>
        </p:grpSpPr>
        <p:grpSp>
          <p:nvGrpSpPr>
            <p:cNvPr id="14341" name="组合 17"/>
            <p:cNvGrpSpPr>
              <a:grpSpLocks/>
            </p:cNvGrpSpPr>
            <p:nvPr/>
          </p:nvGrpSpPr>
          <p:grpSpPr bwMode="auto">
            <a:xfrm>
              <a:off x="2843808" y="2941639"/>
              <a:ext cx="3472011" cy="1135435"/>
              <a:chOff x="4629758" y="3857362"/>
              <a:chExt cx="3472048" cy="1137841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643572" y="4201435"/>
                <a:ext cx="2010555" cy="400898"/>
              </a:xfrm>
              <a:prstGeom prst="rect">
                <a:avLst/>
              </a:prstGeom>
              <a:solidFill>
                <a:srgbClr val="0F6FC6"/>
              </a:solidFill>
              <a:ln w="25400" cap="flat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b="1" kern="0" dirty="0" err="1">
                    <a:ln w="24500" cmpd="dbl">
                      <a:noFill/>
                      <a:prstDash val="solid"/>
                      <a:miter lim="800000"/>
                    </a:ln>
                    <a:gradFill>
                      <a:gsLst>
                        <a:gs pos="10000">
                          <a:srgbClr val="009DD9">
                            <a:tint val="10000"/>
                            <a:satMod val="155000"/>
                          </a:srgbClr>
                        </a:gs>
                        <a:gs pos="60000">
                          <a:srgbClr val="009DD9">
                            <a:tint val="30000"/>
                            <a:satMod val="155000"/>
                          </a:srgbClr>
                        </a:gs>
                        <a:gs pos="100000">
                          <a:srgbClr val="009DD9">
                            <a:tint val="73000"/>
                            <a:satMod val="155000"/>
                          </a:srgbClr>
                        </a:gs>
                      </a:gsLst>
                      <a:lin ang="5400000"/>
                    </a:gradFill>
                    <a:effectLst>
                      <a:outerShdw blurRad="38100" dist="38100" dir="7020000" algn="tl">
                        <a:srgbClr val="000000">
                          <a:alpha val="35000"/>
                        </a:srgbClr>
                      </a:outerShdw>
                    </a:effectLst>
                    <a:latin typeface="Constantia"/>
                    <a:ea typeface="宋体" panose="02010600030101010101" pitchFamily="2" charset="-122"/>
                  </a:rPr>
                  <a:t>iGroup</a:t>
                </a:r>
                <a:r>
                  <a:rPr lang="en-US" altLang="zh-CN" sz="2000" b="1" kern="0" dirty="0">
                    <a:ln w="24500" cmpd="dbl">
                      <a:noFill/>
                      <a:prstDash val="solid"/>
                      <a:miter lim="800000"/>
                    </a:ln>
                    <a:gradFill>
                      <a:gsLst>
                        <a:gs pos="10000">
                          <a:srgbClr val="009DD9">
                            <a:tint val="10000"/>
                            <a:satMod val="155000"/>
                          </a:srgbClr>
                        </a:gs>
                        <a:gs pos="60000">
                          <a:srgbClr val="009DD9">
                            <a:tint val="30000"/>
                            <a:satMod val="155000"/>
                          </a:srgbClr>
                        </a:gs>
                        <a:gs pos="100000">
                          <a:srgbClr val="009DD9">
                            <a:tint val="73000"/>
                            <a:satMod val="155000"/>
                          </a:srgbClr>
                        </a:gs>
                      </a:gsLst>
                      <a:lin ang="5400000"/>
                    </a:gradFill>
                    <a:effectLst>
                      <a:outerShdw blurRad="38100" dist="38100" dir="7020000" algn="tl">
                        <a:srgbClr val="000000">
                          <a:alpha val="35000"/>
                        </a:srgbClr>
                      </a:outerShdw>
                    </a:effectLst>
                    <a:latin typeface="Constantia"/>
                    <a:ea typeface="宋体" panose="02010600030101010101" pitchFamily="2" charset="-122"/>
                  </a:rPr>
                  <a:t> </a:t>
                </a:r>
                <a:r>
                  <a:rPr lang="zh-CN" altLang="en-US" sz="2000" b="1" kern="0" dirty="0">
                    <a:ln w="24500" cmpd="dbl">
                      <a:noFill/>
                      <a:prstDash val="solid"/>
                      <a:miter lim="800000"/>
                    </a:ln>
                    <a:gradFill>
                      <a:gsLst>
                        <a:gs pos="10000">
                          <a:srgbClr val="009DD9">
                            <a:tint val="10000"/>
                            <a:satMod val="155000"/>
                          </a:srgbClr>
                        </a:gs>
                        <a:gs pos="60000">
                          <a:srgbClr val="009DD9">
                            <a:tint val="30000"/>
                            <a:satMod val="155000"/>
                          </a:srgbClr>
                        </a:gs>
                        <a:gs pos="100000">
                          <a:srgbClr val="009DD9">
                            <a:tint val="73000"/>
                            <a:satMod val="155000"/>
                          </a:srgbClr>
                        </a:gs>
                      </a:gsLst>
                      <a:lin ang="5400000"/>
                    </a:gradFill>
                    <a:effectLst>
                      <a:outerShdw blurRad="38100" dist="38100" dir="7020000" algn="tl">
                        <a:srgbClr val="000000">
                          <a:alpha val="35000"/>
                        </a:srgbClr>
                      </a:outerShdw>
                    </a:effectLst>
                    <a:latin typeface="Constantia"/>
                    <a:ea typeface="宋体" panose="02010600030101010101" pitchFamily="2" charset="-122"/>
                  </a:rPr>
                  <a:t>代理</a:t>
                </a:r>
                <a:endParaRPr lang="zh-CN" altLang="en-US" sz="3200" b="1" kern="0" dirty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rgbClr val="009DD9">
                          <a:tint val="10000"/>
                          <a:satMod val="155000"/>
                        </a:srgbClr>
                      </a:gs>
                      <a:gs pos="60000">
                        <a:srgbClr val="009DD9">
                          <a:tint val="30000"/>
                          <a:satMod val="155000"/>
                        </a:srgbClr>
                      </a:gs>
                      <a:gs pos="100000">
                        <a:srgbClr val="009DD9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Constantia"/>
                  <a:ea typeface="宋体" panose="02010600030101010101" pitchFamily="2" charset="-122"/>
                </a:endParaRPr>
              </a:p>
            </p:txBody>
          </p:sp>
          <p:grpSp>
            <p:nvGrpSpPr>
              <p:cNvPr id="14344" name="组合 16"/>
              <p:cNvGrpSpPr>
                <a:grpSpLocks/>
              </p:cNvGrpSpPr>
              <p:nvPr/>
            </p:nvGrpSpPr>
            <p:grpSpPr bwMode="auto">
              <a:xfrm>
                <a:off x="4629758" y="3857362"/>
                <a:ext cx="3472048" cy="1137841"/>
                <a:chOff x="5986286" y="3929687"/>
                <a:chExt cx="3472048" cy="1364901"/>
              </a:xfrm>
            </p:grpSpPr>
            <p:grpSp>
              <p:nvGrpSpPr>
                <p:cNvPr id="14345" name="组合 13"/>
                <p:cNvGrpSpPr>
                  <a:grpSpLocks/>
                </p:cNvGrpSpPr>
                <p:nvPr/>
              </p:nvGrpSpPr>
              <p:grpSpPr bwMode="auto">
                <a:xfrm>
                  <a:off x="5986286" y="3929687"/>
                  <a:ext cx="585191" cy="1364901"/>
                  <a:chOff x="5772766" y="3929687"/>
                  <a:chExt cx="585191" cy="1364901"/>
                </a:xfrm>
              </p:grpSpPr>
              <p:cxnSp>
                <p:nvCxnSpPr>
                  <p:cNvPr id="17" name="直接连接符 16"/>
                  <p:cNvCxnSpPr/>
                  <p:nvPr/>
                </p:nvCxnSpPr>
                <p:spPr>
                  <a:xfrm>
                    <a:off x="5787052" y="3929687"/>
                    <a:ext cx="571425" cy="191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0F6FC6"/>
                    </a:solidFill>
                    <a:prstDash val="solid"/>
                  </a:ln>
                  <a:effectLst>
                    <a:outerShdw blurRad="57150" dist="38100" dir="5400000" algn="ctr" rotWithShape="0">
                      <a:srgbClr val="0F6FC6">
                        <a:shade val="9000"/>
                        <a:satMod val="105000"/>
                        <a:alpha val="48000"/>
                      </a:srgbClr>
                    </a:outerShdw>
                  </a:effectLst>
                </p:spPr>
              </p:cxnSp>
              <p:cxnSp>
                <p:nvCxnSpPr>
                  <p:cNvPr id="18" name="直接连接符 17"/>
                  <p:cNvCxnSpPr/>
                  <p:nvPr/>
                </p:nvCxnSpPr>
                <p:spPr>
                  <a:xfrm>
                    <a:off x="5787052" y="4357292"/>
                    <a:ext cx="571425" cy="191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0F6FC6"/>
                    </a:solidFill>
                    <a:prstDash val="solid"/>
                  </a:ln>
                  <a:effectLst>
                    <a:outerShdw blurRad="57150" dist="38100" dir="5400000" algn="ctr" rotWithShape="0">
                      <a:srgbClr val="0F6FC6">
                        <a:shade val="9000"/>
                        <a:satMod val="105000"/>
                        <a:alpha val="48000"/>
                      </a:srgbClr>
                    </a:outerShdw>
                  </a:effectLst>
                </p:spPr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 flipH="1">
                    <a:off x="6348953" y="3929687"/>
                    <a:ext cx="9524" cy="1364901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0F6FC6"/>
                    </a:solidFill>
                    <a:prstDash val="solid"/>
                  </a:ln>
                  <a:effectLst>
                    <a:outerShdw blurRad="57150" dist="38100" dir="5400000" algn="ctr" rotWithShape="0">
                      <a:srgbClr val="0F6FC6">
                        <a:shade val="9000"/>
                        <a:satMod val="105000"/>
                        <a:alpha val="48000"/>
                      </a:srgbClr>
                    </a:outerShdw>
                  </a:effectLst>
                </p:spPr>
              </p:cxnSp>
              <p:cxnSp>
                <p:nvCxnSpPr>
                  <p:cNvPr id="20" name="直接连接符 19"/>
                  <p:cNvCxnSpPr/>
                  <p:nvPr/>
                </p:nvCxnSpPr>
                <p:spPr>
                  <a:xfrm>
                    <a:off x="5787052" y="4857437"/>
                    <a:ext cx="571425" cy="191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0F6FC6"/>
                    </a:solidFill>
                    <a:prstDash val="solid"/>
                  </a:ln>
                  <a:effectLst>
                    <a:outerShdw blurRad="57150" dist="38100" dir="5400000" algn="ctr" rotWithShape="0">
                      <a:srgbClr val="0F6FC6">
                        <a:shade val="9000"/>
                        <a:satMod val="105000"/>
                        <a:alpha val="48000"/>
                      </a:srgbClr>
                    </a:outerShdw>
                  </a:effectLst>
                </p:spPr>
              </p:cxnSp>
              <p:cxnSp>
                <p:nvCxnSpPr>
                  <p:cNvPr id="21" name="直接连接符 20"/>
                  <p:cNvCxnSpPr/>
                  <p:nvPr/>
                </p:nvCxnSpPr>
                <p:spPr>
                  <a:xfrm>
                    <a:off x="5772766" y="5292678"/>
                    <a:ext cx="571425" cy="191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0F6FC6"/>
                    </a:solidFill>
                    <a:prstDash val="solid"/>
                  </a:ln>
                  <a:effectLst>
                    <a:outerShdw blurRad="57150" dist="38100" dir="5400000" algn="ctr" rotWithShape="0">
                      <a:srgbClr val="0F6FC6">
                        <a:shade val="9000"/>
                        <a:satMod val="105000"/>
                        <a:alpha val="48000"/>
                      </a:srgbClr>
                    </a:outerShdw>
                  </a:effectLst>
                </p:spPr>
              </p:cxnSp>
            </p:grpSp>
            <p:cxnSp>
              <p:nvCxnSpPr>
                <p:cNvPr id="15" name="直接连接符 14"/>
                <p:cNvCxnSpPr/>
                <p:nvPr/>
              </p:nvCxnSpPr>
              <p:spPr>
                <a:xfrm>
                  <a:off x="6573583" y="4601638"/>
                  <a:ext cx="447616" cy="191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0F6FC6"/>
                  </a:solidFill>
                  <a:prstDash val="solid"/>
                </a:ln>
                <a:effectLst>
                  <a:outerShdw blurRad="57150" dist="38100" dir="5400000" algn="ctr" rotWithShape="0">
                    <a:srgbClr val="0F6FC6">
                      <a:shade val="9000"/>
                      <a:satMod val="105000"/>
                      <a:alpha val="48000"/>
                    </a:srgbClr>
                  </a:outerShdw>
                </a:effectLst>
              </p:spPr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9010074" y="4601638"/>
                  <a:ext cx="447616" cy="191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0F6FC6"/>
                  </a:solidFill>
                  <a:prstDash val="solid"/>
                </a:ln>
                <a:effectLst>
                  <a:outerShdw blurRad="57150" dist="38100" dir="5400000" algn="ctr" rotWithShape="0">
                    <a:srgbClr val="0F6FC6">
                      <a:shade val="9000"/>
                      <a:satMod val="105000"/>
                      <a:alpha val="48000"/>
                    </a:srgbClr>
                  </a:outerShdw>
                </a:effectLst>
              </p:spPr>
            </p:cxnSp>
          </p:grpSp>
        </p:grpSp>
        <p:sp>
          <p:nvSpPr>
            <p:cNvPr id="11" name="矩形 10"/>
            <p:cNvSpPr/>
            <p:nvPr/>
          </p:nvSpPr>
          <p:spPr>
            <a:xfrm>
              <a:off x="6300192" y="3284984"/>
              <a:ext cx="2448272" cy="400110"/>
            </a:xfrm>
            <a:prstGeom prst="rect">
              <a:avLst/>
            </a:prstGeom>
            <a:solidFill>
              <a:srgbClr val="0F6FC6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rgbClr val="009DD9">
                          <a:tint val="10000"/>
                          <a:satMod val="155000"/>
                        </a:srgbClr>
                      </a:gs>
                      <a:gs pos="60000">
                        <a:srgbClr val="009DD9">
                          <a:tint val="30000"/>
                          <a:satMod val="155000"/>
                        </a:srgbClr>
                      </a:gs>
                      <a:gs pos="100000">
                        <a:srgbClr val="009DD9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Constantia"/>
                  <a:ea typeface="宋体" panose="02010600030101010101" pitchFamily="2" charset="-122"/>
                </a:rPr>
                <a:t>超过</a:t>
              </a:r>
              <a:r>
                <a:rPr lang="en-US" altLang="zh-CN" sz="2000" b="1" kern="0" dirty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rgbClr val="009DD9">
                          <a:tint val="10000"/>
                          <a:satMod val="155000"/>
                        </a:srgbClr>
                      </a:gs>
                      <a:gs pos="60000">
                        <a:srgbClr val="009DD9">
                          <a:tint val="30000"/>
                          <a:satMod val="155000"/>
                        </a:srgbClr>
                      </a:gs>
                      <a:gs pos="100000">
                        <a:srgbClr val="009DD9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Constantia"/>
                  <a:ea typeface="宋体" panose="02010600030101010101" pitchFamily="2" charset="-122"/>
                </a:rPr>
                <a:t>14.5</a:t>
              </a:r>
              <a:r>
                <a:rPr lang="zh-CN" altLang="en-US" sz="2000" b="1" kern="0" dirty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rgbClr val="009DD9">
                          <a:tint val="10000"/>
                          <a:satMod val="155000"/>
                        </a:srgbClr>
                      </a:gs>
                      <a:gs pos="60000">
                        <a:srgbClr val="009DD9">
                          <a:tint val="30000"/>
                          <a:satMod val="155000"/>
                        </a:srgbClr>
                      </a:gs>
                      <a:gs pos="100000">
                        <a:srgbClr val="009DD9">
                          <a:tint val="73000"/>
                          <a:satMod val="155000"/>
                        </a:srgb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Constantia"/>
                  <a:ea typeface="宋体" panose="02010600030101010101" pitchFamily="2" charset="-122"/>
                </a:rPr>
                <a:t>万篇文章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9738" y="1643063"/>
            <a:ext cx="5410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|</a:t>
            </a:r>
            <a:r>
              <a:rPr lang="en-US" altLang="zh-CN" sz="3200" b="1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3200" b="1" dirty="0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endParaRPr lang="en-US" sz="3200" b="1" dirty="0">
              <a:solidFill>
                <a:srgbClr val="224A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765675" y="2398713"/>
            <a:ext cx="4191000" cy="14874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35</a:t>
            </a:r>
            <a:r>
              <a:rPr lang="en-US" sz="3000" dirty="0">
                <a:solidFill>
                  <a:srgbClr val="0B0FBD"/>
                </a:solidFill>
              </a:rPr>
              <a:t> </a:t>
            </a:r>
            <a:r>
              <a:rPr lang="zh-CN" altLang="en-US" sz="3000" dirty="0">
                <a:solidFill>
                  <a:srgbClr val="006386"/>
                </a:solidFill>
              </a:rPr>
              <a:t>种期刊</a:t>
            </a:r>
            <a:br>
              <a:rPr lang="en-US" sz="2800" dirty="0"/>
            </a:br>
            <a:r>
              <a:rPr lang="en-US" altLang="zh-CN" sz="2000" dirty="0">
                <a:solidFill>
                  <a:srgbClr val="C00000"/>
                </a:solidFill>
              </a:rPr>
              <a:t>80</a:t>
            </a:r>
            <a:r>
              <a:rPr lang="en-US" sz="2000" dirty="0">
                <a:solidFill>
                  <a:srgbClr val="C00000"/>
                </a:solidFill>
              </a:rPr>
              <a:t>,000</a:t>
            </a:r>
            <a:r>
              <a:rPr lang="en-US" sz="2000" dirty="0"/>
              <a:t> </a:t>
            </a:r>
            <a:r>
              <a:rPr lang="zh-CN" altLang="en-US" sz="2000" dirty="0">
                <a:solidFill>
                  <a:srgbClr val="006386"/>
                </a:solidFill>
              </a:rPr>
              <a:t>技术论文</a:t>
            </a:r>
            <a:endParaRPr lang="en-US" sz="2000" dirty="0">
              <a:solidFill>
                <a:srgbClr val="00638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006386"/>
                </a:solidFill>
              </a:rPr>
              <a:t>1983</a:t>
            </a:r>
            <a:r>
              <a:rPr lang="en-US" altLang="zh-CN" sz="2000" dirty="0">
                <a:solidFill>
                  <a:srgbClr val="006386"/>
                </a:solidFill>
              </a:rPr>
              <a:t>--</a:t>
            </a:r>
            <a:r>
              <a:rPr lang="zh-CN" altLang="en-US" sz="2000" dirty="0">
                <a:solidFill>
                  <a:srgbClr val="006386"/>
                </a:solidFill>
              </a:rPr>
              <a:t>至今</a:t>
            </a:r>
            <a:r>
              <a:rPr lang="en-US" sz="2000" dirty="0">
                <a:solidFill>
                  <a:srgbClr val="006386"/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006386"/>
                </a:solidFill>
              </a:rPr>
              <a:t>37</a:t>
            </a:r>
            <a:r>
              <a:rPr lang="zh-CN" altLang="en-US" sz="2000" dirty="0">
                <a:solidFill>
                  <a:srgbClr val="006386"/>
                </a:solidFill>
              </a:rPr>
              <a:t>年回溯</a:t>
            </a:r>
            <a:endParaRPr lang="en-US" sz="2400" dirty="0">
              <a:solidFill>
                <a:srgbClr val="00638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" y="2362200"/>
            <a:ext cx="1292225" cy="16716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2350" y="2362200"/>
            <a:ext cx="1292225" cy="16716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309938"/>
            <a:ext cx="1295400" cy="16779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300" y="4357688"/>
            <a:ext cx="1292225" cy="16716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4575" y="4367213"/>
            <a:ext cx="1304925" cy="16891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27575" y="4116388"/>
            <a:ext cx="42672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006386"/>
                </a:solidFill>
                <a:latin typeface="+mn-lt"/>
                <a:ea typeface="+mn-ea"/>
              </a:rPr>
              <a:t>期刊列表网址</a:t>
            </a:r>
            <a:endParaRPr lang="en-US" sz="2800" dirty="0">
              <a:solidFill>
                <a:srgbClr val="006386"/>
              </a:solidFill>
              <a:latin typeface="+mn-lt"/>
              <a:ea typeface="+mn-ea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32375" y="4594225"/>
            <a:ext cx="3657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C00000"/>
                </a:solidFill>
              </a:rPr>
              <a:t>ascelibrary.org/journals</a:t>
            </a:r>
          </a:p>
        </p:txBody>
      </p:sp>
    </p:spTree>
  </p:cSld>
  <p:clrMapOvr>
    <a:masterClrMapping/>
  </p:clrMapOvr>
  <p:transition spd="slow"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36588" y="2514600"/>
            <a:ext cx="7596187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种核心期刊，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种被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SCI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收录，占总数约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3/4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种期刊的影响因子超过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根据最新的期刊引用报告（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JCR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期刊平均影响因子连续五年增长。</a:t>
            </a:r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636588" y="1600200"/>
            <a:ext cx="3014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ASCE </a:t>
            </a:r>
            <a:r>
              <a:rPr lang="zh-CN" altLang="en-US" sz="3200" b="1">
                <a:solidFill>
                  <a:srgbClr val="224A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期刊品质</a:t>
            </a:r>
            <a:endParaRPr lang="zh-CN" altLang="en-US" sz="3200">
              <a:solidFill>
                <a:srgbClr val="224A9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6037</TotalTime>
  <Words>2058</Words>
  <Application>Microsoft Office PowerPoint</Application>
  <PresentationFormat>全屏显示(4:3)</PresentationFormat>
  <Paragraphs>392</Paragraphs>
  <Slides>47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47</vt:i4>
      </vt:variant>
    </vt:vector>
  </HeadingPairs>
  <TitlesOfParts>
    <vt:vector size="57" baseType="lpstr">
      <vt:lpstr>futura-pt</vt:lpstr>
      <vt:lpstr>微软雅黑</vt:lpstr>
      <vt:lpstr>Arial</vt:lpstr>
      <vt:lpstr>Calibri</vt:lpstr>
      <vt:lpstr>Calibri Light</vt:lpstr>
      <vt:lpstr>Constantia</vt:lpstr>
      <vt:lpstr>Wingdings</vt:lpstr>
      <vt:lpstr>Wingdings 2</vt:lpstr>
      <vt:lpstr>Office Theme</vt:lpstr>
      <vt:lpstr>自定义设计方案</vt:lpstr>
      <vt:lpstr>美国土木工程学会数据库使用培训</vt:lpstr>
      <vt:lpstr>PowerPoint 演示文稿</vt:lpstr>
      <vt:lpstr>PowerPoint 演示文稿</vt:lpstr>
      <vt:lpstr>PowerPoint 演示文稿</vt:lpstr>
      <vt:lpstr>ASCE学会——全球土木工程领域领导者</vt:lpstr>
      <vt:lpstr>ASCE学会下属技术部门</vt:lpstr>
      <vt:lpstr>ASCE学会——出版物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ASCE数据库使用平台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使用技巧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远程访问功能</vt:lpstr>
      <vt:lpstr>PowerPoint 演示文稿</vt:lpstr>
      <vt:lpstr>PowerPoint 演示文稿</vt:lpstr>
    </vt:vector>
  </TitlesOfParts>
  <Company>A.S.C.E.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WANGCHI</dc:creator>
  <cp:lastModifiedBy>Su Yan</cp:lastModifiedBy>
  <cp:revision>247</cp:revision>
  <dcterms:created xsi:type="dcterms:W3CDTF">2014-03-06T16:23:23Z</dcterms:created>
  <dcterms:modified xsi:type="dcterms:W3CDTF">2021-05-13T03:37:11Z</dcterms:modified>
</cp:coreProperties>
</file>